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</p:sldMasterIdLst>
  <p:notesMasterIdLst>
    <p:notesMasterId r:id="rId23"/>
  </p:notesMasterIdLst>
  <p:handoutMasterIdLst>
    <p:handoutMasterId r:id="rId24"/>
  </p:handoutMasterIdLst>
  <p:sldIdLst>
    <p:sldId id="424" r:id="rId6"/>
    <p:sldId id="1936" r:id="rId7"/>
    <p:sldId id="483" r:id="rId8"/>
    <p:sldId id="1937" r:id="rId9"/>
    <p:sldId id="1948" r:id="rId10"/>
    <p:sldId id="486" r:id="rId11"/>
    <p:sldId id="1943" r:id="rId12"/>
    <p:sldId id="1939" r:id="rId13"/>
    <p:sldId id="467" r:id="rId14"/>
    <p:sldId id="1949" r:id="rId15"/>
    <p:sldId id="1944" r:id="rId16"/>
    <p:sldId id="1940" r:id="rId17"/>
    <p:sldId id="1942" r:id="rId18"/>
    <p:sldId id="1947" r:id="rId19"/>
    <p:sldId id="1946" r:id="rId20"/>
    <p:sldId id="1945" r:id="rId21"/>
    <p:sldId id="1938" r:id="rId22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">
          <p15:clr>
            <a:srgbClr val="A4A3A4"/>
          </p15:clr>
        </p15:guide>
        <p15:guide id="2" orient="horz" pos="3843">
          <p15:clr>
            <a:srgbClr val="A4A3A4"/>
          </p15:clr>
        </p15:guide>
        <p15:guide id="3" orient="horz" pos="3562">
          <p15:clr>
            <a:srgbClr val="A4A3A4"/>
          </p15:clr>
        </p15:guide>
        <p15:guide id="4" pos="5481">
          <p15:clr>
            <a:srgbClr val="A4A3A4"/>
          </p15:clr>
        </p15:guide>
        <p15:guide id="5" pos="280">
          <p15:clr>
            <a:srgbClr val="A4A3A4"/>
          </p15:clr>
        </p15:guide>
        <p15:guide id="6" pos="1746">
          <p15:clr>
            <a:srgbClr val="A4A3A4"/>
          </p15:clr>
        </p15:guide>
        <p15:guide id="7" pos="1462">
          <p15:clr>
            <a:srgbClr val="A4A3A4"/>
          </p15:clr>
        </p15:guide>
        <p15:guide id="8" pos="3207">
          <p15:clr>
            <a:srgbClr val="A4A3A4"/>
          </p15:clr>
        </p15:guide>
        <p15:guide id="9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 Brožová" initials="" lastIdx="6" clrIdx="0"/>
  <p:cmAuthor id="1" name="MPO" initials="MPO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CFA"/>
    <a:srgbClr val="AADFF0"/>
    <a:srgbClr val="C9A4E4"/>
    <a:srgbClr val="FFCC99"/>
    <a:srgbClr val="FFE181"/>
    <a:srgbClr val="FFFFCC"/>
    <a:srgbClr val="3399FF"/>
    <a:srgbClr val="F5ECD7"/>
    <a:srgbClr val="EAEAEA"/>
    <a:srgbClr val="DAE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11" autoAdjust="0"/>
    <p:restoredTop sz="93883" autoAdjust="0"/>
  </p:normalViewPr>
  <p:slideViewPr>
    <p:cSldViewPr snapToGrid="0">
      <p:cViewPr varScale="1">
        <p:scale>
          <a:sx n="63" d="100"/>
          <a:sy n="63" d="100"/>
        </p:scale>
        <p:origin x="1176" y="64"/>
      </p:cViewPr>
      <p:guideLst>
        <p:guide orient="horz" pos="281"/>
        <p:guide orient="horz" pos="3843"/>
        <p:guide orient="horz" pos="3562"/>
        <p:guide pos="5481"/>
        <p:guide pos="280"/>
        <p:guide pos="1746"/>
        <p:guide pos="1462"/>
        <p:guide pos="3207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8"/>
    </p:cViewPr>
  </p:sorterViewPr>
  <p:notesViewPr>
    <p:cSldViewPr snapToGrid="0">
      <p:cViewPr>
        <p:scale>
          <a:sx n="1" d="2"/>
          <a:sy n="1" d="2"/>
        </p:scale>
        <p:origin x="2720" y="-4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3.cz/monitoring/vysledky-is-vavai" TargetMode="External"/><Relationship Id="rId2" Type="http://schemas.openxmlformats.org/officeDocument/2006/relationships/hyperlink" Target="https://www.ris3.cz/financovani/operacni-programy-spolufinancovane-z-fondu-eu-a-narodni-programy-podpory" TargetMode="External"/><Relationship Id="rId1" Type="http://schemas.openxmlformats.org/officeDocument/2006/relationships/hyperlink" Target="https://www.ris3.cz/monitoring/specificke-cile-ris3" TargetMode="External"/><Relationship Id="rId4" Type="http://schemas.openxmlformats.org/officeDocument/2006/relationships/hyperlink" Target="https://www.ris3.cz/analyzy-a-dokumenty/vstupni-analyzy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3.cz/financovani/operacni-programy-spolufinancovane-z-fondu-eu-a-narodni-programy-podpory" TargetMode="External"/><Relationship Id="rId2" Type="http://schemas.openxmlformats.org/officeDocument/2006/relationships/hyperlink" Target="https://www.ris3.cz/monitoring/specificke-cile-ris3" TargetMode="External"/><Relationship Id="rId1" Type="http://schemas.openxmlformats.org/officeDocument/2006/relationships/hyperlink" Target="https://www.ris3.cz/analyzy-a-dokumenty/vstupni-analyzy" TargetMode="External"/><Relationship Id="rId4" Type="http://schemas.openxmlformats.org/officeDocument/2006/relationships/hyperlink" Target="https://www.ris3.cz/monitoring/vysledky-is-vavai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6EBD5B-5BC8-4FDC-9D24-8B565C650164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5F8A3C3-2855-4C9A-AAB7-A444C2E62F4A}">
      <dgm:prSet phldrT="[Text]" custT="1"/>
      <dgm:spPr/>
      <dgm:t>
        <a:bodyPr/>
        <a:lstStyle/>
        <a:p>
          <a:r>
            <a:rPr lang="cs-CZ" sz="1600" b="1" dirty="0">
              <a:solidFill>
                <a:schemeClr val="tx1"/>
              </a:solidFill>
            </a:rPr>
            <a:t>CÍLE</a:t>
          </a:r>
        </a:p>
        <a:p>
          <a:r>
            <a:rPr lang="cs-CZ" sz="1200" b="1" dirty="0">
              <a:solidFill>
                <a:schemeClr val="tx1"/>
              </a:solidFill>
            </a:rPr>
            <a:t>k naplňování</a:t>
          </a:r>
        </a:p>
        <a:p>
          <a:r>
            <a:rPr lang="cs-CZ" sz="1400" b="1" dirty="0">
              <a:solidFill>
                <a:schemeClr val="accent4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400" b="1" dirty="0">
            <a:solidFill>
              <a:schemeClr val="accent4"/>
            </a:solidFill>
          </a:endParaRPr>
        </a:p>
      </dgm:t>
    </dgm:pt>
    <dgm:pt modelId="{120209F0-1AE8-4EBB-B85B-128FCE446983}" type="parTrans" cxnId="{5D7FF598-F146-4F62-9713-F23E3EF0EC6A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40C57D10-35B1-489C-9365-EA00C2C25915}" type="sibTrans" cxnId="{5D7FF598-F146-4F62-9713-F23E3EF0EC6A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2F8C98B9-4389-4A60-A9F2-6A420D98A060}">
      <dgm:prSet phldrT="[Text]" custT="1"/>
      <dgm:spPr/>
      <dgm:t>
        <a:bodyPr/>
        <a:lstStyle/>
        <a:p>
          <a:r>
            <a:rPr lang="cs-CZ" sz="1600" b="1" dirty="0">
              <a:solidFill>
                <a:schemeClr val="tx1"/>
              </a:solidFill>
            </a:rPr>
            <a:t>NÁSTROJE</a:t>
          </a:r>
        </a:p>
        <a:p>
          <a:r>
            <a:rPr lang="cs-CZ" sz="1200" b="1" dirty="0">
              <a:solidFill>
                <a:schemeClr val="tx1"/>
              </a:solidFill>
            </a:rPr>
            <a:t>financování</a:t>
          </a:r>
        </a:p>
        <a:p>
          <a:r>
            <a:rPr lang="cs-CZ" sz="1300" b="1" dirty="0">
              <a:solidFill>
                <a:schemeClr val="accent4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300" b="1" dirty="0">
            <a:solidFill>
              <a:schemeClr val="tx1"/>
            </a:solidFill>
          </a:endParaRPr>
        </a:p>
      </dgm:t>
    </dgm:pt>
    <dgm:pt modelId="{7B35ECD7-970B-47D0-8100-65DE6D550DC5}" type="parTrans" cxnId="{6A50199A-26B1-4126-8576-B3DD507E4494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7C9793F9-E3B2-4CB8-8A0D-9336D8DD43AD}" type="sibTrans" cxnId="{6A50199A-26B1-4126-8576-B3DD507E4494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9368B498-B592-4C64-9560-2C6F47BC7D13}">
      <dgm:prSet phldrT="[Text]" custT="1"/>
      <dgm:spPr/>
      <dgm:t>
        <a:bodyPr/>
        <a:lstStyle/>
        <a:p>
          <a:r>
            <a:rPr lang="cs-CZ" sz="1600" b="1" dirty="0">
              <a:solidFill>
                <a:schemeClr val="tx1"/>
              </a:solidFill>
            </a:rPr>
            <a:t>VÝSLEDKY</a:t>
          </a:r>
          <a:endParaRPr lang="cs-CZ" sz="1300" b="1" dirty="0">
            <a:solidFill>
              <a:schemeClr val="tx1"/>
            </a:solidFill>
          </a:endParaRPr>
        </a:p>
        <a:p>
          <a:r>
            <a:rPr lang="cs-CZ" sz="1200" b="1" dirty="0">
              <a:solidFill>
                <a:schemeClr val="tx1"/>
              </a:solidFill>
            </a:rPr>
            <a:t>dopady, výsledky</a:t>
          </a:r>
        </a:p>
        <a:p>
          <a:r>
            <a:rPr lang="cs-CZ" sz="1300" b="1" dirty="0">
              <a:solidFill>
                <a:schemeClr val="accent4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300" b="1" dirty="0">
            <a:solidFill>
              <a:schemeClr val="tx1"/>
            </a:solidFill>
          </a:endParaRPr>
        </a:p>
      </dgm:t>
    </dgm:pt>
    <dgm:pt modelId="{BE12B315-42C9-4EEC-AFDB-0996A151CB6A}" type="parTrans" cxnId="{3077A31C-CFD6-48CC-9B7C-69CD38D81C7D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53CBB85B-68C3-499B-B51A-9FA4A79BB02B}" type="sibTrans" cxnId="{3077A31C-CFD6-48CC-9B7C-69CD38D81C7D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2D123B59-D053-4AB3-94BE-037D7FF6DC69}">
      <dgm:prSet phldrT="[Text]" custT="1"/>
      <dgm:spPr/>
      <dgm:t>
        <a:bodyPr/>
        <a:lstStyle/>
        <a:p>
          <a:r>
            <a:rPr lang="cs-CZ" sz="1600" b="1" dirty="0">
              <a:solidFill>
                <a:schemeClr val="tx1"/>
              </a:solidFill>
            </a:rPr>
            <a:t>ANALÝZY</a:t>
          </a:r>
        </a:p>
        <a:p>
          <a:r>
            <a:rPr lang="cs-CZ" sz="1200" b="1" dirty="0">
              <a:solidFill>
                <a:schemeClr val="tx1"/>
              </a:solidFill>
            </a:rPr>
            <a:t>východiska</a:t>
          </a:r>
        </a:p>
        <a:p>
          <a:r>
            <a:rPr lang="cs-CZ" sz="1600" b="1" dirty="0">
              <a:solidFill>
                <a:schemeClr val="accent4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600" b="1" dirty="0">
            <a:solidFill>
              <a:schemeClr val="tx1"/>
            </a:solidFill>
          </a:endParaRPr>
        </a:p>
      </dgm:t>
    </dgm:pt>
    <dgm:pt modelId="{47234603-4D07-47BB-8AC6-6C61A69E7AFF}" type="parTrans" cxnId="{BCBC262B-0B3B-447F-8C34-E64825624CC3}">
      <dgm:prSet/>
      <dgm:spPr/>
      <dgm:t>
        <a:bodyPr/>
        <a:lstStyle/>
        <a:p>
          <a:endParaRPr lang="cs-CZ"/>
        </a:p>
      </dgm:t>
    </dgm:pt>
    <dgm:pt modelId="{6BC46061-4F96-48F4-B3D2-58BCB4644416}" type="sibTrans" cxnId="{BCBC262B-0B3B-447F-8C34-E64825624CC3}">
      <dgm:prSet/>
      <dgm:spPr/>
      <dgm:t>
        <a:bodyPr/>
        <a:lstStyle/>
        <a:p>
          <a:endParaRPr lang="cs-CZ"/>
        </a:p>
      </dgm:t>
    </dgm:pt>
    <dgm:pt modelId="{81BD9DF0-E10C-45D9-ACD7-2B6AB880F9BC}" type="pres">
      <dgm:prSet presAssocID="{5B6EBD5B-5BC8-4FDC-9D24-8B565C650164}" presName="cycle" presStyleCnt="0">
        <dgm:presLayoutVars>
          <dgm:dir/>
          <dgm:resizeHandles val="exact"/>
        </dgm:presLayoutVars>
      </dgm:prSet>
      <dgm:spPr/>
    </dgm:pt>
    <dgm:pt modelId="{073D42BB-5F5B-423E-84B3-B0D355507A3B}" type="pres">
      <dgm:prSet presAssocID="{2D123B59-D053-4AB3-94BE-037D7FF6DC69}" presName="node" presStyleLbl="node1" presStyleIdx="0" presStyleCnt="4" custRadScaleRad="101366">
        <dgm:presLayoutVars>
          <dgm:bulletEnabled val="1"/>
        </dgm:presLayoutVars>
      </dgm:prSet>
      <dgm:spPr/>
    </dgm:pt>
    <dgm:pt modelId="{9E5A8B83-34EE-4470-81C2-7B28A4B1AC23}" type="pres">
      <dgm:prSet presAssocID="{6BC46061-4F96-48F4-B3D2-58BCB4644416}" presName="sibTrans" presStyleLbl="sibTrans2D1" presStyleIdx="0" presStyleCnt="4"/>
      <dgm:spPr/>
    </dgm:pt>
    <dgm:pt modelId="{3BC2CE6C-08AE-423F-B009-0355B6D22899}" type="pres">
      <dgm:prSet presAssocID="{6BC46061-4F96-48F4-B3D2-58BCB4644416}" presName="connectorText" presStyleLbl="sibTrans2D1" presStyleIdx="0" presStyleCnt="4"/>
      <dgm:spPr/>
    </dgm:pt>
    <dgm:pt modelId="{86CE7A47-6A56-46B1-9B1F-8839CA038C6D}" type="pres">
      <dgm:prSet presAssocID="{D5F8A3C3-2855-4C9A-AAB7-A444C2E62F4A}" presName="node" presStyleLbl="node1" presStyleIdx="1" presStyleCnt="4">
        <dgm:presLayoutVars>
          <dgm:bulletEnabled val="1"/>
        </dgm:presLayoutVars>
      </dgm:prSet>
      <dgm:spPr/>
    </dgm:pt>
    <dgm:pt modelId="{3DA68A23-7E85-42A0-ACC5-F6E9A0222E30}" type="pres">
      <dgm:prSet presAssocID="{40C57D10-35B1-489C-9365-EA00C2C25915}" presName="sibTrans" presStyleLbl="sibTrans2D1" presStyleIdx="1" presStyleCnt="4"/>
      <dgm:spPr/>
    </dgm:pt>
    <dgm:pt modelId="{F9E3459C-F89F-4E8B-9EC8-D56AE8A42A64}" type="pres">
      <dgm:prSet presAssocID="{40C57D10-35B1-489C-9365-EA00C2C25915}" presName="connectorText" presStyleLbl="sibTrans2D1" presStyleIdx="1" presStyleCnt="4"/>
      <dgm:spPr/>
    </dgm:pt>
    <dgm:pt modelId="{BA8254DD-C4FD-4907-9CF8-C8BF2E8B4DCF}" type="pres">
      <dgm:prSet presAssocID="{2F8C98B9-4389-4A60-A9F2-6A420D98A060}" presName="node" presStyleLbl="node1" presStyleIdx="2" presStyleCnt="4">
        <dgm:presLayoutVars>
          <dgm:bulletEnabled val="1"/>
        </dgm:presLayoutVars>
      </dgm:prSet>
      <dgm:spPr/>
    </dgm:pt>
    <dgm:pt modelId="{F9218FFA-44E5-403D-95E9-E67FB09E38AF}" type="pres">
      <dgm:prSet presAssocID="{7C9793F9-E3B2-4CB8-8A0D-9336D8DD43AD}" presName="sibTrans" presStyleLbl="sibTrans2D1" presStyleIdx="2" presStyleCnt="4"/>
      <dgm:spPr/>
    </dgm:pt>
    <dgm:pt modelId="{C03CE77C-FAA1-46C6-B468-31CBD507EB63}" type="pres">
      <dgm:prSet presAssocID="{7C9793F9-E3B2-4CB8-8A0D-9336D8DD43AD}" presName="connectorText" presStyleLbl="sibTrans2D1" presStyleIdx="2" presStyleCnt="4"/>
      <dgm:spPr/>
    </dgm:pt>
    <dgm:pt modelId="{AF6862E8-FBFF-45AD-8FE7-78B84BB8B5F9}" type="pres">
      <dgm:prSet presAssocID="{9368B498-B592-4C64-9560-2C6F47BC7D13}" presName="node" presStyleLbl="node1" presStyleIdx="3" presStyleCnt="4">
        <dgm:presLayoutVars>
          <dgm:bulletEnabled val="1"/>
        </dgm:presLayoutVars>
      </dgm:prSet>
      <dgm:spPr/>
    </dgm:pt>
    <dgm:pt modelId="{980A78E1-319F-4A0B-9EC3-505DA20DA3BE}" type="pres">
      <dgm:prSet presAssocID="{53CBB85B-68C3-499B-B51A-9FA4A79BB02B}" presName="sibTrans" presStyleLbl="sibTrans2D1" presStyleIdx="3" presStyleCnt="4"/>
      <dgm:spPr/>
    </dgm:pt>
    <dgm:pt modelId="{F0CB8E0A-0010-47E3-AAFE-D8F6C760C3A9}" type="pres">
      <dgm:prSet presAssocID="{53CBB85B-68C3-499B-B51A-9FA4A79BB02B}" presName="connectorText" presStyleLbl="sibTrans2D1" presStyleIdx="3" presStyleCnt="4"/>
      <dgm:spPr/>
    </dgm:pt>
  </dgm:ptLst>
  <dgm:cxnLst>
    <dgm:cxn modelId="{AB3C8F09-5230-4A24-8A08-0C5B764B964D}" type="presOf" srcId="{D5F8A3C3-2855-4C9A-AAB7-A444C2E62F4A}" destId="{86CE7A47-6A56-46B1-9B1F-8839CA038C6D}" srcOrd="0" destOrd="0" presId="urn:microsoft.com/office/officeart/2005/8/layout/cycle2"/>
    <dgm:cxn modelId="{3077A31C-CFD6-48CC-9B7C-69CD38D81C7D}" srcId="{5B6EBD5B-5BC8-4FDC-9D24-8B565C650164}" destId="{9368B498-B592-4C64-9560-2C6F47BC7D13}" srcOrd="3" destOrd="0" parTransId="{BE12B315-42C9-4EEC-AFDB-0996A151CB6A}" sibTransId="{53CBB85B-68C3-499B-B51A-9FA4A79BB02B}"/>
    <dgm:cxn modelId="{F4C1AC22-9B70-4DED-B909-51352D391062}" type="presOf" srcId="{53CBB85B-68C3-499B-B51A-9FA4A79BB02B}" destId="{980A78E1-319F-4A0B-9EC3-505DA20DA3BE}" srcOrd="0" destOrd="0" presId="urn:microsoft.com/office/officeart/2005/8/layout/cycle2"/>
    <dgm:cxn modelId="{BCBC262B-0B3B-447F-8C34-E64825624CC3}" srcId="{5B6EBD5B-5BC8-4FDC-9D24-8B565C650164}" destId="{2D123B59-D053-4AB3-94BE-037D7FF6DC69}" srcOrd="0" destOrd="0" parTransId="{47234603-4D07-47BB-8AC6-6C61A69E7AFF}" sibTransId="{6BC46061-4F96-48F4-B3D2-58BCB4644416}"/>
    <dgm:cxn modelId="{E973B42B-E39A-406C-99AF-25AE5122AAF8}" type="presOf" srcId="{2D123B59-D053-4AB3-94BE-037D7FF6DC69}" destId="{073D42BB-5F5B-423E-84B3-B0D355507A3B}" srcOrd="0" destOrd="0" presId="urn:microsoft.com/office/officeart/2005/8/layout/cycle2"/>
    <dgm:cxn modelId="{077E4D33-5BCA-414E-B013-44F73B46C6AD}" type="presOf" srcId="{6BC46061-4F96-48F4-B3D2-58BCB4644416}" destId="{9E5A8B83-34EE-4470-81C2-7B28A4B1AC23}" srcOrd="0" destOrd="0" presId="urn:microsoft.com/office/officeart/2005/8/layout/cycle2"/>
    <dgm:cxn modelId="{08CFAB63-71F5-4D85-9F7C-EC484A368E41}" type="presOf" srcId="{2F8C98B9-4389-4A60-A9F2-6A420D98A060}" destId="{BA8254DD-C4FD-4907-9CF8-C8BF2E8B4DCF}" srcOrd="0" destOrd="0" presId="urn:microsoft.com/office/officeart/2005/8/layout/cycle2"/>
    <dgm:cxn modelId="{C233047E-7AC6-4342-8918-F191FD8F180F}" type="presOf" srcId="{7C9793F9-E3B2-4CB8-8A0D-9336D8DD43AD}" destId="{F9218FFA-44E5-403D-95E9-E67FB09E38AF}" srcOrd="0" destOrd="0" presId="urn:microsoft.com/office/officeart/2005/8/layout/cycle2"/>
    <dgm:cxn modelId="{4C0F2787-7FF3-4089-AF58-452A23574A32}" type="presOf" srcId="{53CBB85B-68C3-499B-B51A-9FA4A79BB02B}" destId="{F0CB8E0A-0010-47E3-AAFE-D8F6C760C3A9}" srcOrd="1" destOrd="0" presId="urn:microsoft.com/office/officeart/2005/8/layout/cycle2"/>
    <dgm:cxn modelId="{6564E187-189E-4F6E-84A3-82BB53A9B82A}" type="presOf" srcId="{9368B498-B592-4C64-9560-2C6F47BC7D13}" destId="{AF6862E8-FBFF-45AD-8FE7-78B84BB8B5F9}" srcOrd="0" destOrd="0" presId="urn:microsoft.com/office/officeart/2005/8/layout/cycle2"/>
    <dgm:cxn modelId="{568C938A-38B4-4104-9A4D-BBED521B5C81}" type="presOf" srcId="{40C57D10-35B1-489C-9365-EA00C2C25915}" destId="{3DA68A23-7E85-42A0-ACC5-F6E9A0222E30}" srcOrd="0" destOrd="0" presId="urn:microsoft.com/office/officeart/2005/8/layout/cycle2"/>
    <dgm:cxn modelId="{6C5D948C-34E9-4B6E-B260-288415A9E8A2}" type="presOf" srcId="{6BC46061-4F96-48F4-B3D2-58BCB4644416}" destId="{3BC2CE6C-08AE-423F-B009-0355B6D22899}" srcOrd="1" destOrd="0" presId="urn:microsoft.com/office/officeart/2005/8/layout/cycle2"/>
    <dgm:cxn modelId="{E8423592-EB0E-4009-926E-724E2AA7A2A9}" type="presOf" srcId="{7C9793F9-E3B2-4CB8-8A0D-9336D8DD43AD}" destId="{C03CE77C-FAA1-46C6-B468-31CBD507EB63}" srcOrd="1" destOrd="0" presId="urn:microsoft.com/office/officeart/2005/8/layout/cycle2"/>
    <dgm:cxn modelId="{5D7FF598-F146-4F62-9713-F23E3EF0EC6A}" srcId="{5B6EBD5B-5BC8-4FDC-9D24-8B565C650164}" destId="{D5F8A3C3-2855-4C9A-AAB7-A444C2E62F4A}" srcOrd="1" destOrd="0" parTransId="{120209F0-1AE8-4EBB-B85B-128FCE446983}" sibTransId="{40C57D10-35B1-489C-9365-EA00C2C25915}"/>
    <dgm:cxn modelId="{6A50199A-26B1-4126-8576-B3DD507E4494}" srcId="{5B6EBD5B-5BC8-4FDC-9D24-8B565C650164}" destId="{2F8C98B9-4389-4A60-A9F2-6A420D98A060}" srcOrd="2" destOrd="0" parTransId="{7B35ECD7-970B-47D0-8100-65DE6D550DC5}" sibTransId="{7C9793F9-E3B2-4CB8-8A0D-9336D8DD43AD}"/>
    <dgm:cxn modelId="{349C59E5-72DD-45E9-A507-3622106D2092}" type="presOf" srcId="{5B6EBD5B-5BC8-4FDC-9D24-8B565C650164}" destId="{81BD9DF0-E10C-45D9-ACD7-2B6AB880F9BC}" srcOrd="0" destOrd="0" presId="urn:microsoft.com/office/officeart/2005/8/layout/cycle2"/>
    <dgm:cxn modelId="{7BB2CAEA-9088-4B86-86C7-EE7C4CF0B43E}" type="presOf" srcId="{40C57D10-35B1-489C-9365-EA00C2C25915}" destId="{F9E3459C-F89F-4E8B-9EC8-D56AE8A42A64}" srcOrd="1" destOrd="0" presId="urn:microsoft.com/office/officeart/2005/8/layout/cycle2"/>
    <dgm:cxn modelId="{D73ECFF1-BD8A-4C0B-A96F-4035DA0F3EE3}" type="presParOf" srcId="{81BD9DF0-E10C-45D9-ACD7-2B6AB880F9BC}" destId="{073D42BB-5F5B-423E-84B3-B0D355507A3B}" srcOrd="0" destOrd="0" presId="urn:microsoft.com/office/officeart/2005/8/layout/cycle2"/>
    <dgm:cxn modelId="{D0FC59A5-4BE0-4835-A1ED-50D33E370FA0}" type="presParOf" srcId="{81BD9DF0-E10C-45D9-ACD7-2B6AB880F9BC}" destId="{9E5A8B83-34EE-4470-81C2-7B28A4B1AC23}" srcOrd="1" destOrd="0" presId="urn:microsoft.com/office/officeart/2005/8/layout/cycle2"/>
    <dgm:cxn modelId="{26C7B956-442E-4C04-8413-B9E9AA194E30}" type="presParOf" srcId="{9E5A8B83-34EE-4470-81C2-7B28A4B1AC23}" destId="{3BC2CE6C-08AE-423F-B009-0355B6D22899}" srcOrd="0" destOrd="0" presId="urn:microsoft.com/office/officeart/2005/8/layout/cycle2"/>
    <dgm:cxn modelId="{0F4C2863-06EE-42DC-BEC8-D7122239B9E3}" type="presParOf" srcId="{81BD9DF0-E10C-45D9-ACD7-2B6AB880F9BC}" destId="{86CE7A47-6A56-46B1-9B1F-8839CA038C6D}" srcOrd="2" destOrd="0" presId="urn:microsoft.com/office/officeart/2005/8/layout/cycle2"/>
    <dgm:cxn modelId="{532486C3-483A-4A45-A644-CD36A4945756}" type="presParOf" srcId="{81BD9DF0-E10C-45D9-ACD7-2B6AB880F9BC}" destId="{3DA68A23-7E85-42A0-ACC5-F6E9A0222E30}" srcOrd="3" destOrd="0" presId="urn:microsoft.com/office/officeart/2005/8/layout/cycle2"/>
    <dgm:cxn modelId="{67516C6F-32A4-4CBF-8CC7-3697BFC351BC}" type="presParOf" srcId="{3DA68A23-7E85-42A0-ACC5-F6E9A0222E30}" destId="{F9E3459C-F89F-4E8B-9EC8-D56AE8A42A64}" srcOrd="0" destOrd="0" presId="urn:microsoft.com/office/officeart/2005/8/layout/cycle2"/>
    <dgm:cxn modelId="{EE37688A-4141-484F-8394-12F56CA8D0EF}" type="presParOf" srcId="{81BD9DF0-E10C-45D9-ACD7-2B6AB880F9BC}" destId="{BA8254DD-C4FD-4907-9CF8-C8BF2E8B4DCF}" srcOrd="4" destOrd="0" presId="urn:microsoft.com/office/officeart/2005/8/layout/cycle2"/>
    <dgm:cxn modelId="{B56F668F-F612-47BC-90FF-30A334CA8B2E}" type="presParOf" srcId="{81BD9DF0-E10C-45D9-ACD7-2B6AB880F9BC}" destId="{F9218FFA-44E5-403D-95E9-E67FB09E38AF}" srcOrd="5" destOrd="0" presId="urn:microsoft.com/office/officeart/2005/8/layout/cycle2"/>
    <dgm:cxn modelId="{D7B7B35A-7E6E-4ACB-8C30-50AE7DC8B25B}" type="presParOf" srcId="{F9218FFA-44E5-403D-95E9-E67FB09E38AF}" destId="{C03CE77C-FAA1-46C6-B468-31CBD507EB63}" srcOrd="0" destOrd="0" presId="urn:microsoft.com/office/officeart/2005/8/layout/cycle2"/>
    <dgm:cxn modelId="{5E759322-CD55-4270-BA76-19FBF653118E}" type="presParOf" srcId="{81BD9DF0-E10C-45D9-ACD7-2B6AB880F9BC}" destId="{AF6862E8-FBFF-45AD-8FE7-78B84BB8B5F9}" srcOrd="6" destOrd="0" presId="urn:microsoft.com/office/officeart/2005/8/layout/cycle2"/>
    <dgm:cxn modelId="{C339D74B-7738-4C94-8F62-B6399AD2747B}" type="presParOf" srcId="{81BD9DF0-E10C-45D9-ACD7-2B6AB880F9BC}" destId="{980A78E1-319F-4A0B-9EC3-505DA20DA3BE}" srcOrd="7" destOrd="0" presId="urn:microsoft.com/office/officeart/2005/8/layout/cycle2"/>
    <dgm:cxn modelId="{44A6A7CB-664E-47EC-83D6-C3C797622256}" type="presParOf" srcId="{980A78E1-319F-4A0B-9EC3-505DA20DA3BE}" destId="{F0CB8E0A-0010-47E3-AAFE-D8F6C760C3A9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D42BB-5F5B-423E-84B3-B0D355507A3B}">
      <dsp:nvSpPr>
        <dsp:cNvPr id="0" name=""/>
        <dsp:cNvSpPr/>
      </dsp:nvSpPr>
      <dsp:spPr>
        <a:xfrm>
          <a:off x="2397621" y="0"/>
          <a:ext cx="1300757" cy="1300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tx1"/>
              </a:solidFill>
            </a:rPr>
            <a:t>ANALÝZY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východiska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accent4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600" b="1" kern="1200" dirty="0">
            <a:solidFill>
              <a:schemeClr val="tx1"/>
            </a:solidFill>
          </a:endParaRPr>
        </a:p>
      </dsp:txBody>
      <dsp:txXfrm>
        <a:off x="2588112" y="190491"/>
        <a:ext cx="919775" cy="919775"/>
      </dsp:txXfrm>
    </dsp:sp>
    <dsp:sp modelId="{9E5A8B83-34EE-4470-81C2-7B28A4B1AC23}">
      <dsp:nvSpPr>
        <dsp:cNvPr id="0" name=""/>
        <dsp:cNvSpPr/>
      </dsp:nvSpPr>
      <dsp:spPr>
        <a:xfrm rot="2701346">
          <a:off x="3558470" y="1114764"/>
          <a:ext cx="345763" cy="439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3573675" y="1165877"/>
        <a:ext cx="242034" cy="263403"/>
      </dsp:txXfrm>
    </dsp:sp>
    <dsp:sp modelId="{86CE7A47-6A56-46B1-9B1F-8839CA038C6D}">
      <dsp:nvSpPr>
        <dsp:cNvPr id="0" name=""/>
        <dsp:cNvSpPr/>
      </dsp:nvSpPr>
      <dsp:spPr>
        <a:xfrm>
          <a:off x="3778160" y="1381621"/>
          <a:ext cx="1300757" cy="1300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tx1"/>
              </a:solidFill>
            </a:rPr>
            <a:t>CÍLE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k naplňování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accent4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400" b="1" kern="1200" dirty="0">
            <a:solidFill>
              <a:schemeClr val="accent4"/>
            </a:solidFill>
          </a:endParaRPr>
        </a:p>
      </dsp:txBody>
      <dsp:txXfrm>
        <a:off x="3968651" y="1572112"/>
        <a:ext cx="919775" cy="919775"/>
      </dsp:txXfrm>
    </dsp:sp>
    <dsp:sp modelId="{3DA68A23-7E85-42A0-ACC5-F6E9A0222E30}">
      <dsp:nvSpPr>
        <dsp:cNvPr id="0" name=""/>
        <dsp:cNvSpPr/>
      </dsp:nvSpPr>
      <dsp:spPr>
        <a:xfrm rot="8100000">
          <a:off x="3572501" y="2495855"/>
          <a:ext cx="345358" cy="439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>
            <a:solidFill>
              <a:schemeClr val="tx1"/>
            </a:solidFill>
          </a:endParaRPr>
        </a:p>
      </dsp:txBody>
      <dsp:txXfrm rot="10800000">
        <a:off x="3660935" y="2547025"/>
        <a:ext cx="241751" cy="263403"/>
      </dsp:txXfrm>
    </dsp:sp>
    <dsp:sp modelId="{BA8254DD-C4FD-4907-9CF8-C8BF2E8B4DCF}">
      <dsp:nvSpPr>
        <dsp:cNvPr id="0" name=""/>
        <dsp:cNvSpPr/>
      </dsp:nvSpPr>
      <dsp:spPr>
        <a:xfrm>
          <a:off x="2397621" y="2762160"/>
          <a:ext cx="1300757" cy="1300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tx1"/>
              </a:solidFill>
            </a:rPr>
            <a:t>NÁSTROJE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financování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accent4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300" b="1" kern="1200" dirty="0">
            <a:solidFill>
              <a:schemeClr val="tx1"/>
            </a:solidFill>
          </a:endParaRPr>
        </a:p>
      </dsp:txBody>
      <dsp:txXfrm>
        <a:off x="2588112" y="2952651"/>
        <a:ext cx="919775" cy="919775"/>
      </dsp:txXfrm>
    </dsp:sp>
    <dsp:sp modelId="{F9218FFA-44E5-403D-95E9-E67FB09E38AF}">
      <dsp:nvSpPr>
        <dsp:cNvPr id="0" name=""/>
        <dsp:cNvSpPr/>
      </dsp:nvSpPr>
      <dsp:spPr>
        <a:xfrm rot="13500000">
          <a:off x="2191962" y="2509678"/>
          <a:ext cx="345358" cy="439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>
            <a:solidFill>
              <a:schemeClr val="tx1"/>
            </a:solidFill>
          </a:endParaRPr>
        </a:p>
      </dsp:txBody>
      <dsp:txXfrm rot="10800000">
        <a:off x="2280396" y="2634110"/>
        <a:ext cx="241751" cy="263403"/>
      </dsp:txXfrm>
    </dsp:sp>
    <dsp:sp modelId="{AF6862E8-FBFF-45AD-8FE7-78B84BB8B5F9}">
      <dsp:nvSpPr>
        <dsp:cNvPr id="0" name=""/>
        <dsp:cNvSpPr/>
      </dsp:nvSpPr>
      <dsp:spPr>
        <a:xfrm>
          <a:off x="1017081" y="1381621"/>
          <a:ext cx="1300757" cy="1300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tx1"/>
              </a:solidFill>
            </a:rPr>
            <a:t>VÝSLEDKY</a:t>
          </a:r>
          <a:endParaRPr lang="cs-CZ" sz="13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dopady, výsledky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accent4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300" b="1" kern="1200" dirty="0">
            <a:solidFill>
              <a:schemeClr val="tx1"/>
            </a:solidFill>
          </a:endParaRPr>
        </a:p>
      </dsp:txBody>
      <dsp:txXfrm>
        <a:off x="1207572" y="1572112"/>
        <a:ext cx="919775" cy="919775"/>
      </dsp:txXfrm>
    </dsp:sp>
    <dsp:sp modelId="{980A78E1-319F-4A0B-9EC3-505DA20DA3BE}">
      <dsp:nvSpPr>
        <dsp:cNvPr id="0" name=""/>
        <dsp:cNvSpPr/>
      </dsp:nvSpPr>
      <dsp:spPr>
        <a:xfrm rot="18898654">
          <a:off x="2177931" y="1128608"/>
          <a:ext cx="345763" cy="439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>
            <a:solidFill>
              <a:schemeClr val="tx1"/>
            </a:solidFill>
          </a:endParaRPr>
        </a:p>
      </dsp:txBody>
      <dsp:txXfrm>
        <a:off x="2193136" y="1253097"/>
        <a:ext cx="242034" cy="263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11672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B0F22-8DED-4CDA-BC4E-47C3EA70254F}" type="datetimeFigureOut">
              <a:rPr lang="cs-CZ" smtClean="0"/>
              <a:pPr/>
              <a:t>22.08.2023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9265F-04F2-4D47-A1E7-EE74899987E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3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993F1-D5EC-4943-97AA-C86D9E6B9167}" type="datetimeFigureOut">
              <a:rPr lang="cs-CZ" smtClean="0"/>
              <a:pPr/>
              <a:t>22.08.2023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0BDDA-8E2B-4061-8BE0-CED46ED940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25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Upravit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856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572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229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560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488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457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438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04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Upravit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19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316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84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86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4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25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277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94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714" y="0"/>
            <a:ext cx="9143999" cy="6206002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4851400" y="2844800"/>
            <a:ext cx="4293313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5"/>
            <a:ext cx="2320925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4500" y="446088"/>
            <a:ext cx="82423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44500" y="1061640"/>
            <a:ext cx="8242300" cy="1800000"/>
          </a:xfrm>
        </p:spPr>
        <p:txBody>
          <a:bodyPr wrap="square" lIns="0" tIns="360000" rIns="0" bIns="0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806475"/>
            <a:ext cx="1699200" cy="7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00" y="3632034"/>
            <a:ext cx="4053600" cy="32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ástupný symbol pro číslo snímku 4"/>
          <p:cNvSpPr>
            <a:spLocks noGrp="1"/>
          </p:cNvSpPr>
          <p:nvPr userDrawn="1"/>
        </p:nvSpPr>
        <p:spPr>
          <a:xfrm>
            <a:off x="8141197" y="6335867"/>
            <a:ext cx="460893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840746-E84D-450F-9CEF-85632363BC31}" type="slidenum">
              <a:rPr lang="cs-CZ" baseline="0" smtClean="0">
                <a:solidFill>
                  <a:schemeClr val="bg1"/>
                </a:solidFill>
              </a:rPr>
              <a:pPr/>
              <a:t>‹#›</a:t>
            </a:fld>
            <a:endParaRPr lang="cs-CZ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7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0"/>
          </p:nvPr>
        </p:nvSpPr>
        <p:spPr>
          <a:xfrm>
            <a:off x="363538" y="1210681"/>
            <a:ext cx="8418512" cy="436461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847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64D289C-C9CD-436C-AA5F-D7104BF3F987}"/>
              </a:ext>
            </a:extLst>
          </p:cNvPr>
          <p:cNvSpPr/>
          <p:nvPr userDrawn="1"/>
        </p:nvSpPr>
        <p:spPr>
          <a:xfrm>
            <a:off x="0" y="0"/>
            <a:ext cx="9144000" cy="6206067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5594299-D1B4-48A7-83DB-D975604A8EE5}"/>
              </a:ext>
            </a:extLst>
          </p:cNvPr>
          <p:cNvSpPr/>
          <p:nvPr userDrawn="1"/>
        </p:nvSpPr>
        <p:spPr>
          <a:xfrm>
            <a:off x="4851400" y="2844800"/>
            <a:ext cx="4292600" cy="4013200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4D5A600-661E-4E72-AFB1-47FE1B14F682}"/>
              </a:ext>
            </a:extLst>
          </p:cNvPr>
          <p:cNvSpPr/>
          <p:nvPr userDrawn="1"/>
        </p:nvSpPr>
        <p:spPr>
          <a:xfrm>
            <a:off x="1" y="5655733"/>
            <a:ext cx="2320925" cy="1202267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E0BB3F6-81ED-4D7E-A2FE-4FC418872E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5812367"/>
            <a:ext cx="1212850" cy="75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AD725ED-87F9-42D8-9ABD-BCA5F46D46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2575984"/>
            <a:ext cx="4035425" cy="428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63538" y="1800001"/>
            <a:ext cx="8418512" cy="615553"/>
          </a:xfrm>
        </p:spPr>
        <p:txBody>
          <a:bodyPr anchor="t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640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444500" y="1000086"/>
            <a:ext cx="8242300" cy="4654589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1317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1112" y="446088"/>
            <a:ext cx="3609975" cy="430887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4"/>
          </p:nvPr>
        </p:nvSpPr>
        <p:spPr>
          <a:xfrm>
            <a:off x="444500" y="446088"/>
            <a:ext cx="4203700" cy="520858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5091113" y="876975"/>
            <a:ext cx="3609975" cy="47777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1317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0"/>
          </p:nvPr>
        </p:nvSpPr>
        <p:spPr>
          <a:xfrm>
            <a:off x="444500" y="1000085"/>
            <a:ext cx="8256588" cy="465458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85243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714" y="0"/>
            <a:ext cx="9143999" cy="6206002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4851400" y="2844800"/>
            <a:ext cx="4293313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5"/>
            <a:ext cx="2320925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44500" y="1800000"/>
            <a:ext cx="8242299" cy="615553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806475"/>
            <a:ext cx="1699200" cy="7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00" y="3632034"/>
            <a:ext cx="4053600" cy="32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číslo snímku 4"/>
          <p:cNvSpPr>
            <a:spLocks noGrp="1"/>
          </p:cNvSpPr>
          <p:nvPr userDrawn="1"/>
        </p:nvSpPr>
        <p:spPr>
          <a:xfrm>
            <a:off x="8141197" y="6335867"/>
            <a:ext cx="460893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840746-E84D-450F-9CEF-85632363BC31}" type="slidenum">
              <a:rPr lang="cs-CZ" baseline="0" smtClean="0">
                <a:solidFill>
                  <a:schemeClr val="bg1"/>
                </a:solidFill>
              </a:rPr>
              <a:pPr/>
              <a:t>‹#›</a:t>
            </a:fld>
            <a:endParaRPr lang="cs-CZ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86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1E7CE33-C363-43D7-A136-AC7F5541918E}"/>
              </a:ext>
            </a:extLst>
          </p:cNvPr>
          <p:cNvSpPr/>
          <p:nvPr userDrawn="1"/>
        </p:nvSpPr>
        <p:spPr>
          <a:xfrm>
            <a:off x="0" y="0"/>
            <a:ext cx="9144000" cy="6206067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6DC8DCD-745D-47A4-A9D3-0E7D67731286}"/>
              </a:ext>
            </a:extLst>
          </p:cNvPr>
          <p:cNvSpPr/>
          <p:nvPr userDrawn="1"/>
        </p:nvSpPr>
        <p:spPr>
          <a:xfrm>
            <a:off x="4851400" y="2844800"/>
            <a:ext cx="4292600" cy="4013200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FE1FBD4-2687-4F65-B52F-49D12E1A6B71}"/>
              </a:ext>
            </a:extLst>
          </p:cNvPr>
          <p:cNvSpPr/>
          <p:nvPr userDrawn="1"/>
        </p:nvSpPr>
        <p:spPr>
          <a:xfrm>
            <a:off x="1" y="5655733"/>
            <a:ext cx="2320925" cy="1202267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8FFCCA8-550F-4300-8E90-0A1A580558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5812367"/>
            <a:ext cx="1212850" cy="75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8B790B9-C7E4-450F-824B-7E4AC82C03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2575984"/>
            <a:ext cx="4035425" cy="428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3538" y="475520"/>
            <a:ext cx="8418512" cy="615553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3538" y="1303001"/>
            <a:ext cx="8418512" cy="18000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39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363538" y="1217036"/>
            <a:ext cx="8418512" cy="435826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F8FE4F-A4E5-436F-9E0E-2C7E6CB9F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9505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5D66A-4557-4BE8-9559-888CED2D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13610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8576" y="479023"/>
            <a:ext cx="3673475" cy="430887"/>
          </a:xfrm>
        </p:spPr>
        <p:txBody>
          <a:bodyPr anchor="t"/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4"/>
          </p:nvPr>
        </p:nvSpPr>
        <p:spPr>
          <a:xfrm>
            <a:off x="363538" y="475521"/>
            <a:ext cx="4384675" cy="509978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5108576" y="1062044"/>
            <a:ext cx="3673475" cy="4513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09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99" y="3632033"/>
            <a:ext cx="4053600" cy="322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0"/>
            <a:ext cx="9143999" cy="610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0" rtlCol="0" anchor="ctr"/>
          <a:lstStyle/>
          <a:p>
            <a:pPr algn="ctr"/>
            <a:endParaRPr lang="cs-CZ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44500" y="446088"/>
            <a:ext cx="824229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4500" y="1000086"/>
            <a:ext cx="8242300" cy="4654589"/>
          </a:xfrm>
          <a:prstGeom prst="rect">
            <a:avLst/>
          </a:prstGeom>
        </p:spPr>
        <p:txBody>
          <a:bodyPr vert="horz" lIns="0" tIns="36000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771776" y="6100763"/>
            <a:ext cx="1800224" cy="7572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900" dirty="0">
                <a:solidFill>
                  <a:schemeClr val="bg1"/>
                </a:solidFill>
              </a:rPr>
              <a:t>Sekce digitalizace a inovací</a:t>
            </a:r>
          </a:p>
          <a:p>
            <a:r>
              <a:rPr lang="cs-CZ" sz="900" baseline="0" dirty="0">
                <a:solidFill>
                  <a:schemeClr val="bg1"/>
                </a:solidFill>
              </a:rPr>
              <a:t>Oddělení strategie S3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44500" y="6100763"/>
            <a:ext cx="1876425" cy="7572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cs-CZ" sz="900">
              <a:solidFill>
                <a:schemeClr val="bg1"/>
              </a:solidFill>
            </a:endParaRPr>
          </a:p>
        </p:txBody>
      </p:sp>
      <p:sp>
        <p:nvSpPr>
          <p:cNvPr id="12" name="Zástupný symbol pro číslo snímku 4"/>
          <p:cNvSpPr>
            <a:spLocks noGrp="1"/>
          </p:cNvSpPr>
          <p:nvPr/>
        </p:nvSpPr>
        <p:spPr>
          <a:xfrm>
            <a:off x="8141197" y="6335867"/>
            <a:ext cx="460893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840746-E84D-450F-9CEF-85632363BC31}" type="slidenum">
              <a:rPr lang="cs-CZ" baseline="0" smtClean="0">
                <a:solidFill>
                  <a:schemeClr val="bg1"/>
                </a:solidFill>
              </a:rPr>
              <a:pPr/>
              <a:t>‹#›</a:t>
            </a:fld>
            <a:endParaRPr lang="cs-CZ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4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3" r:id="rId4"/>
    <p:sldLayoutId id="214748365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spcBef>
          <a:spcPct val="20000"/>
        </a:spcBef>
        <a:buFontTx/>
        <a:buBlip>
          <a:blip r:embed="rId8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360363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73150" indent="-352425" algn="l" defTabSz="914400" rtl="0" eaLnBrk="1" latinLnBrk="0" hangingPunct="1">
        <a:spcBef>
          <a:spcPct val="20000"/>
        </a:spcBef>
        <a:buFontTx/>
        <a:buBlip>
          <a:blip r:embed="rId8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435100" indent="-361950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795463" indent="-360363" algn="l" defTabSz="914400" rtl="0" eaLnBrk="1" latinLnBrk="0" hangingPunct="1">
        <a:spcBef>
          <a:spcPct val="20000"/>
        </a:spcBef>
        <a:buFontTx/>
        <a:buBlip>
          <a:blip r:embed="rId8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CAF620-B02C-45A7-A465-FBBBDEF07B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2575984"/>
            <a:ext cx="4035425" cy="428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447B2A1-70CE-47A1-8B04-9D21BFB23D8B}"/>
              </a:ext>
            </a:extLst>
          </p:cNvPr>
          <p:cNvSpPr/>
          <p:nvPr userDrawn="1"/>
        </p:nvSpPr>
        <p:spPr>
          <a:xfrm>
            <a:off x="0" y="0"/>
            <a:ext cx="9144000" cy="60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28" name="Zástupný symbol pro nadpis 1">
            <a:extLst>
              <a:ext uri="{FF2B5EF4-FFF2-40B4-BE49-F238E27FC236}">
                <a16:creationId xmlns:a16="http://schemas.microsoft.com/office/drawing/2014/main" id="{7CB5D044-6A3B-493C-AD78-13E047AFF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564377"/>
            <a:ext cx="84185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9" name="Zástupný symbol pro text 2">
            <a:extLst>
              <a:ext uri="{FF2B5EF4-FFF2-40B4-BE49-F238E27FC236}">
                <a16:creationId xmlns:a16="http://schemas.microsoft.com/office/drawing/2014/main" id="{2B4319B3-69D7-43D9-857E-4FA30F8B0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210734"/>
            <a:ext cx="8418512" cy="436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TextovéPole 9">
            <a:extLst>
              <a:ext uri="{FF2B5EF4-FFF2-40B4-BE49-F238E27FC236}">
                <a16:creationId xmlns:a16="http://schemas.microsoft.com/office/drawing/2014/main" id="{41535F79-E036-4296-8993-D873776DA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025" y="6047317"/>
            <a:ext cx="2008188" cy="81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00">
                <a:solidFill>
                  <a:schemeClr val="bg1"/>
                </a:solidFill>
              </a:rPr>
              <a:t>Autor prezentace (upravit v  předloze)</a:t>
            </a:r>
          </a:p>
          <a:p>
            <a:pPr eaLnBrk="1" hangingPunct="1">
              <a:defRPr/>
            </a:pPr>
            <a:r>
              <a:rPr lang="cs-CZ" altLang="cs-CZ" sz="900">
                <a:solidFill>
                  <a:schemeClr val="bg1"/>
                </a:solidFill>
              </a:rPr>
              <a:t>funkce autora (upravit v  předloze)</a:t>
            </a:r>
          </a:p>
        </p:txBody>
      </p:sp>
      <p:sp>
        <p:nvSpPr>
          <p:cNvPr id="1031" name="TextovéPole 10">
            <a:extLst>
              <a:ext uri="{FF2B5EF4-FFF2-40B4-BE49-F238E27FC236}">
                <a16:creationId xmlns:a16="http://schemas.microsoft.com/office/drawing/2014/main" id="{78D108AF-9E4A-439D-B2F3-F598B175F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6047317"/>
            <a:ext cx="2012950" cy="81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00">
                <a:solidFill>
                  <a:schemeClr val="bg1"/>
                </a:solidFill>
              </a:rPr>
              <a:t>NADPIS PREZENTACE </a:t>
            </a:r>
            <a:br>
              <a:rPr lang="cs-CZ" altLang="cs-CZ" sz="900">
                <a:solidFill>
                  <a:schemeClr val="bg1"/>
                </a:solidFill>
              </a:rPr>
            </a:br>
            <a:r>
              <a:rPr lang="cs-CZ" altLang="cs-CZ" sz="900">
                <a:solidFill>
                  <a:schemeClr val="bg1"/>
                </a:solidFill>
              </a:rPr>
              <a:t>(upravit v  předloze)</a:t>
            </a:r>
          </a:p>
        </p:txBody>
      </p:sp>
    </p:spTree>
    <p:extLst>
      <p:ext uri="{BB962C8B-B14F-4D97-AF65-F5344CB8AC3E}">
        <p14:creationId xmlns:p14="http://schemas.microsoft.com/office/powerpoint/2010/main" val="233575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360363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73150" indent="-352425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435100" indent="-36195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795463" indent="-360363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hyperlink" Target="https://www.ris3.cz/monitoring/ciselniky-ris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hyperlink" Target="https://www.ris3.cz/monitoring/projektove-datasety/datasety-narodni-program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is3.cz/monitoring/strategicke-cile-ris3/d-zvyseni-vyuziti-novych-technologii-a-digitalizace/digitalizace-v-cr/digitalni-dekada-2030" TargetMode="Externa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s3.c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://www.mpo.cz/" TargetMode="External"/><Relationship Id="rId4" Type="http://schemas.openxmlformats.org/officeDocument/2006/relationships/hyperlink" Target="mailto:bilik@mpo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is3.cz/monitoring/regionalni-dimenze-ris3" TargetMode="External"/><Relationship Id="rId3" Type="http://schemas.openxmlformats.org/officeDocument/2006/relationships/hyperlink" Target="https://www.ris3.cz/monitoring/vize-ris3" TargetMode="External"/><Relationship Id="rId7" Type="http://schemas.openxmlformats.org/officeDocument/2006/relationships/hyperlink" Target="https://www.ris3.cz/priority/mise-a-spolecenske-vyzvy/obecne-o-misich-v-ris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is3.cz/monitoring/domeny-specializace-ris3" TargetMode="External"/><Relationship Id="rId11" Type="http://schemas.openxmlformats.org/officeDocument/2006/relationships/hyperlink" Target="https://www.ris3.cz/sites/default/files/2023-01/P%C5%99%C3%ADloha%202%20Krajsk%C3%A9%20karty_2.pdf" TargetMode="External"/><Relationship Id="rId5" Type="http://schemas.openxmlformats.org/officeDocument/2006/relationships/hyperlink" Target="https://www.ris3.cz/monitoring/specificke-cile-ris3" TargetMode="External"/><Relationship Id="rId10" Type="http://schemas.openxmlformats.org/officeDocument/2006/relationships/hyperlink" Target="https://www.ris3.cz/sites/default/files/2023-01/P%C5%99%C3%ADloha%201%20Karty%20tematick%C3%BDch%20oblast%C3%AD_5.pdf" TargetMode="External"/><Relationship Id="rId4" Type="http://schemas.openxmlformats.org/officeDocument/2006/relationships/hyperlink" Target="https://www.ris3.cz/monitoring/strategicke-cile-ris3" TargetMode="External"/><Relationship Id="rId9" Type="http://schemas.openxmlformats.org/officeDocument/2006/relationships/hyperlink" Target="https://www.ris3.cz/sites/default/files/2023-01/P%C5%99%C3%ADloha%203%20Indika%CC%81tory%20a%20financova%CC%81ni%CC%81_2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4500" y="446088"/>
            <a:ext cx="8242300" cy="36317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b="1" dirty="0"/>
              <a:t>Národní RIS3 strategie 2021 - 2027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Monitoring RIS3</a:t>
            </a:r>
            <a:br>
              <a:rPr lang="cs-CZ" b="1" dirty="0"/>
            </a:br>
            <a:br>
              <a:rPr lang="cs-CZ" b="1" dirty="0"/>
            </a:br>
            <a:endParaRPr lang="cs-CZ" sz="3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1EAE0AD-D972-4FE1-8E1F-9545F6FCC101}"/>
              </a:ext>
            </a:extLst>
          </p:cNvPr>
          <p:cNvSpPr txBox="1"/>
          <p:nvPr/>
        </p:nvSpPr>
        <p:spPr>
          <a:xfrm>
            <a:off x="369085" y="3123744"/>
            <a:ext cx="4400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aneb</a:t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krátký výlet do světa dat</a:t>
            </a:r>
          </a:p>
        </p:txBody>
      </p:sp>
    </p:spTree>
    <p:extLst>
      <p:ext uri="{BB962C8B-B14F-4D97-AF65-F5344CB8AC3E}">
        <p14:creationId xmlns:p14="http://schemas.microsoft.com/office/powerpoint/2010/main" val="3759954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39" y="198583"/>
            <a:ext cx="8542321" cy="307777"/>
          </a:xfrm>
        </p:spPr>
        <p:txBody>
          <a:bodyPr/>
          <a:lstStyle/>
          <a:p>
            <a:pPr algn="ctr"/>
            <a:r>
              <a:rPr lang="cs-CZ" sz="2000" b="1" dirty="0"/>
              <a:t>Data – kontextový indikátor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2049FD-0801-48DC-B51F-3EF216303BA1}"/>
              </a:ext>
            </a:extLst>
          </p:cNvPr>
          <p:cNvSpPr/>
          <p:nvPr/>
        </p:nvSpPr>
        <p:spPr>
          <a:xfrm>
            <a:off x="-94366" y="692921"/>
            <a:ext cx="9332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2" lvl="1" algn="just">
              <a:spcBef>
                <a:spcPct val="20000"/>
              </a:spcBef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Příklad – indikátor vize RIS3 V02: </a:t>
            </a:r>
            <a:r>
              <a:rPr lang="cs-CZ" sz="1600" b="1" dirty="0">
                <a:solidFill>
                  <a:schemeClr val="accent4"/>
                </a:solidFill>
                <a:sym typeface="Wingdings" panose="05000000000000000000" pitchFamily="2" charset="2"/>
              </a:rPr>
              <a:t>REG_HPH_NACE Hrubá přidaná hodnota v běžných cenách 2021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59CBD4-151E-45DE-B97B-DF06EB5BB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6" y="1475311"/>
            <a:ext cx="8861826" cy="41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5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CCE00B3-FBC1-46FF-8883-22BE52FC2E2C}"/>
              </a:ext>
            </a:extLst>
          </p:cNvPr>
          <p:cNvSpPr/>
          <p:nvPr/>
        </p:nvSpPr>
        <p:spPr>
          <a:xfrm>
            <a:off x="970280" y="408887"/>
            <a:ext cx="7203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cs-CZ" sz="2400" b="1" dirty="0">
                <a:solidFill>
                  <a:schemeClr val="accent4"/>
                </a:solidFill>
              </a:rPr>
              <a:t>DOTAZY:</a:t>
            </a:r>
          </a:p>
          <a:p>
            <a:pPr marL="360362" lvl="1">
              <a:spcBef>
                <a:spcPct val="20000"/>
              </a:spcBef>
            </a:pPr>
            <a:r>
              <a:rPr lang="cs-CZ" sz="2000" b="1" dirty="0">
                <a:solidFill>
                  <a:schemeClr val="accent4"/>
                </a:solidFill>
              </a:rPr>
              <a:t>Blok 2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Data – datové sady</a:t>
            </a:r>
          </a:p>
        </p:txBody>
      </p:sp>
      <p:pic>
        <p:nvPicPr>
          <p:cNvPr id="7172" name="Picture 4" descr="GIF pro prezentace Powerpoint - 100 animovaných obrázky – USAGIF.com">
            <a:extLst>
              <a:ext uri="{FF2B5EF4-FFF2-40B4-BE49-F238E27FC236}">
                <a16:creationId xmlns:a16="http://schemas.microsoft.com/office/drawing/2014/main" id="{27BDC303-1FFE-4EAE-837B-EC66E78B2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31" y="2147776"/>
            <a:ext cx="4330737" cy="38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1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Zpracování dat – vizualizace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2049FD-0801-48DC-B51F-3EF216303BA1}"/>
              </a:ext>
            </a:extLst>
          </p:cNvPr>
          <p:cNvSpPr/>
          <p:nvPr/>
        </p:nvSpPr>
        <p:spPr>
          <a:xfrm>
            <a:off x="326618" y="803401"/>
            <a:ext cx="8256291" cy="188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b="1" dirty="0">
                <a:solidFill>
                  <a:schemeClr val="accent4"/>
                </a:solidFill>
                <a:sym typeface="Wingdings" panose="05000000000000000000" pitchFamily="2" charset="2"/>
              </a:rPr>
              <a:t>Úprava dat </a:t>
            </a:r>
            <a:r>
              <a:rPr lang="cs-CZ" dirty="0">
                <a:solidFill>
                  <a:schemeClr val="accent4"/>
                </a:solidFill>
                <a:sym typeface="Wingdings" panose="05000000000000000000" pitchFamily="2" charset="2"/>
              </a:rPr>
              <a:t>(ve všech fázích – po sběru, po vložení do i po výběru ze systému)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Vyčištění dat – chybný formát, chybný údaj (lidský faktor – chybovost).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Třídění, přeskupení, promazání dat apod. </a:t>
            </a:r>
          </a:p>
          <a:p>
            <a:pPr marL="720725" lvl="1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b="1" dirty="0">
                <a:solidFill>
                  <a:srgbClr val="004B8D"/>
                </a:solidFill>
                <a:sym typeface="Wingdings" panose="05000000000000000000" pitchFamily="2" charset="2"/>
              </a:rPr>
              <a:t>Manuální načtení dat do systému </a:t>
            </a:r>
            <a:r>
              <a:rPr lang="cs-CZ" dirty="0">
                <a:solidFill>
                  <a:srgbClr val="004B8D"/>
                </a:solidFill>
                <a:sym typeface="Wingdings" panose="05000000000000000000" pitchFamily="2" charset="2"/>
              </a:rPr>
              <a:t>(vizualizační modulu)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Úprava formátu (třídění, přeskupení, promazání apod.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Příklad převedení statistické tabulky ČSÚ na zdrojovou tabulku pro </a:t>
            </a:r>
            <a:r>
              <a:rPr lang="cs-CZ" sz="1600" b="1" dirty="0">
                <a:solidFill>
                  <a:schemeClr val="accent4"/>
                </a:solidFill>
                <a:sym typeface="Wingdings" panose="05000000000000000000" pitchFamily="2" charset="2"/>
              </a:rPr>
              <a:t>Superset</a:t>
            </a: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CBDFCF-66BA-47CD-983A-F1B76C065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539" y="3193107"/>
            <a:ext cx="3962400" cy="9779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E417A0-66BD-45BF-B051-C16A17A78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18" y="2717113"/>
            <a:ext cx="3637146" cy="2625599"/>
          </a:xfrm>
          <a:prstGeom prst="rect">
            <a:avLst/>
          </a:prstGeom>
        </p:spPr>
      </p:pic>
      <p:sp>
        <p:nvSpPr>
          <p:cNvPr id="9" name="Šipka: ohnutá 8">
            <a:extLst>
              <a:ext uri="{FF2B5EF4-FFF2-40B4-BE49-F238E27FC236}">
                <a16:creationId xmlns:a16="http://schemas.microsoft.com/office/drawing/2014/main" id="{3681939B-A348-4F8D-846C-979C4CA43AD4}"/>
              </a:ext>
            </a:extLst>
          </p:cNvPr>
          <p:cNvSpPr/>
          <p:nvPr/>
        </p:nvSpPr>
        <p:spPr>
          <a:xfrm rot="5400000">
            <a:off x="5385831" y="1568745"/>
            <a:ext cx="398225" cy="26949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28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719B3DD-4D5F-42FA-B120-A326441347A4}"/>
              </a:ext>
            </a:extLst>
          </p:cNvPr>
          <p:cNvSpPr/>
          <p:nvPr/>
        </p:nvSpPr>
        <p:spPr>
          <a:xfrm>
            <a:off x="467831" y="5510271"/>
            <a:ext cx="7793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Při každé aktualizaci dat se proces musí opakovat! </a:t>
            </a:r>
          </a:p>
        </p:txBody>
      </p:sp>
      <p:pic>
        <p:nvPicPr>
          <p:cNvPr id="4098" name="Picture 2" descr="GIF pro prezentace Powerpoint - 100 animovaných obrázky – USAGIF.com">
            <a:extLst>
              <a:ext uri="{FF2B5EF4-FFF2-40B4-BE49-F238E27FC236}">
                <a16:creationId xmlns:a16="http://schemas.microsoft.com/office/drawing/2014/main" id="{D04A1CDE-FC7A-4A4D-8B2F-4312102EEA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73" y="4391933"/>
            <a:ext cx="1662666" cy="16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73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Zpracování dat – vizualizace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2049FD-0801-48DC-B51F-3EF216303BA1}"/>
              </a:ext>
            </a:extLst>
          </p:cNvPr>
          <p:cNvSpPr/>
          <p:nvPr/>
        </p:nvSpPr>
        <p:spPr>
          <a:xfrm>
            <a:off x="209660" y="724987"/>
            <a:ext cx="865927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b="1" dirty="0">
                <a:solidFill>
                  <a:srgbClr val="004B8D"/>
                </a:solidFill>
                <a:sym typeface="Wingdings" panose="05000000000000000000" pitchFamily="2" charset="2"/>
              </a:rPr>
              <a:t>Načtení dat do systému </a:t>
            </a:r>
            <a:r>
              <a:rPr lang="cs-CZ" dirty="0">
                <a:solidFill>
                  <a:srgbClr val="004B8D"/>
                </a:solidFill>
                <a:sym typeface="Wingdings" panose="05000000000000000000" pitchFamily="2" charset="2"/>
              </a:rPr>
              <a:t>(vizualizačního modulu) </a:t>
            </a:r>
            <a:r>
              <a:rPr lang="cs-CZ" b="1" dirty="0">
                <a:solidFill>
                  <a:srgbClr val="004B8D"/>
                </a:solidFill>
                <a:sym typeface="Wingdings" panose="05000000000000000000" pitchFamily="2" charset="2"/>
              </a:rPr>
              <a:t>pomocí API rozhraní </a:t>
            </a:r>
            <a:r>
              <a:rPr lang="cs-CZ" dirty="0">
                <a:solidFill>
                  <a:srgbClr val="004B8D"/>
                </a:solidFill>
                <a:sym typeface="Wingdings" panose="05000000000000000000" pitchFamily="2" charset="2"/>
              </a:rPr>
              <a:t>(Application Programming Interface)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Vytvoření datové sestavy – seznam ukazatelů, které budeme sledovat.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Virtuální položky – nutná identifikace pomocí číselníků.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Příklad využití </a:t>
            </a: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  <a:hlinkClick r:id="rId4"/>
              </a:rPr>
              <a:t>RIS3 číselníků</a:t>
            </a: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 pro monitoring operačních programů v MS2021+: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719B3DD-4D5F-42FA-B120-A326441347A4}"/>
              </a:ext>
            </a:extLst>
          </p:cNvPr>
          <p:cNvSpPr/>
          <p:nvPr/>
        </p:nvSpPr>
        <p:spPr>
          <a:xfrm>
            <a:off x="7375547" y="2320330"/>
            <a:ext cx="1386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solidFill>
                  <a:schemeClr val="accent4"/>
                </a:solidFill>
                <a:sym typeface="Wingdings" panose="05000000000000000000" pitchFamily="2" charset="2"/>
              </a:rPr>
              <a:t>Složitá jednání se zástupci ŘO!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C88419-CDEC-495B-9E7F-0D9B10E28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37100"/>
            <a:ext cx="7375547" cy="3918260"/>
          </a:xfrm>
          <a:prstGeom prst="rect">
            <a:avLst/>
          </a:prstGeom>
        </p:spPr>
      </p:pic>
      <p:pic>
        <p:nvPicPr>
          <p:cNvPr id="1026" name="Picture 2" descr="GIF pro prezentace Powerpoint - 100 animovaných obrázky – USAGIF.com">
            <a:extLst>
              <a:ext uri="{FF2B5EF4-FFF2-40B4-BE49-F238E27FC236}">
                <a16:creationId xmlns:a16="http://schemas.microsoft.com/office/drawing/2014/main" id="{269920D3-B3C1-4422-A030-236D2513F2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847" y="4291147"/>
            <a:ext cx="1424092" cy="16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16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Zpracování dat – vizualizace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2049FD-0801-48DC-B51F-3EF216303BA1}"/>
              </a:ext>
            </a:extLst>
          </p:cNvPr>
          <p:cNvSpPr/>
          <p:nvPr/>
        </p:nvSpPr>
        <p:spPr>
          <a:xfrm>
            <a:off x="2608783" y="1151354"/>
            <a:ext cx="5935335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  <a:sym typeface="Wingdings" panose="05000000000000000000" pitchFamily="2" charset="2"/>
              </a:rPr>
              <a:t>Naprogramovat propojení systémů.</a:t>
            </a:r>
          </a:p>
          <a:p>
            <a:pPr marL="263525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  <a:sym typeface="Wingdings" panose="05000000000000000000" pitchFamily="2" charset="2"/>
              </a:rPr>
              <a:t>Příklad projektových datových sestav načtených pomocí API rozhraní z monitorovacího systému pro národní programy IS VaVaI (Úřad vlády) do vizualizačního modulu Superset (MPO):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endParaRPr lang="cs-CZ" dirty="0">
              <a:solidFill>
                <a:schemeClr val="accent4"/>
              </a:solidFill>
              <a:sym typeface="Wingdings" panose="05000000000000000000" pitchFamily="2" charset="2"/>
            </a:endParaRPr>
          </a:p>
          <a:p>
            <a:pPr marL="817562" lvl="2" algn="ctr">
              <a:spcBef>
                <a:spcPct val="20000"/>
              </a:spcBef>
            </a:pPr>
            <a:r>
              <a:rPr lang="cs-CZ" sz="2000" dirty="0">
                <a:solidFill>
                  <a:schemeClr val="accent4"/>
                </a:solidFill>
                <a:sym typeface="Wingdings" panose="05000000000000000000" pitchFamily="2" charset="2"/>
                <a:hlinkClick r:id="rId4"/>
              </a:rPr>
              <a:t>DATASETY - Národní programy</a:t>
            </a:r>
            <a:endParaRPr lang="cs-CZ" sz="2000" dirty="0">
              <a:solidFill>
                <a:schemeClr val="accent4"/>
              </a:solidFill>
              <a:sym typeface="Wingdings" panose="05000000000000000000" pitchFamily="2" charset="2"/>
            </a:endParaRPr>
          </a:p>
          <a:p>
            <a:pPr marL="817562" lvl="2" algn="ctr">
              <a:spcBef>
                <a:spcPct val="20000"/>
              </a:spcBef>
            </a:pPr>
            <a:endParaRPr lang="cs-CZ" sz="2000" dirty="0">
              <a:solidFill>
                <a:schemeClr val="accent4"/>
              </a:solidFill>
              <a:sym typeface="Wingdings" panose="05000000000000000000" pitchFamily="2" charset="2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719B3DD-4D5F-42FA-B120-A326441347A4}"/>
              </a:ext>
            </a:extLst>
          </p:cNvPr>
          <p:cNvSpPr/>
          <p:nvPr/>
        </p:nvSpPr>
        <p:spPr>
          <a:xfrm>
            <a:off x="243941" y="4391933"/>
            <a:ext cx="4947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  <a:sym typeface="Wingdings" panose="05000000000000000000" pitchFamily="2" charset="2"/>
              </a:rPr>
              <a:t>Aktualizace dat probíhá průběžně! </a:t>
            </a:r>
          </a:p>
        </p:txBody>
      </p:sp>
      <p:pic>
        <p:nvPicPr>
          <p:cNvPr id="8194" name="Picture 2" descr="GIF pro prezentace Powerpoint - 100 animovaných obrázky – USAGIF.com">
            <a:extLst>
              <a:ext uri="{FF2B5EF4-FFF2-40B4-BE49-F238E27FC236}">
                <a16:creationId xmlns:a16="http://schemas.microsoft.com/office/drawing/2014/main" id="{130338D5-B483-40D8-826C-F75AA7567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24" y="3585050"/>
            <a:ext cx="2084694" cy="229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7717A83F-CDCA-4209-99EA-D36768D5A08B}"/>
              </a:ext>
            </a:extLst>
          </p:cNvPr>
          <p:cNvGrpSpPr/>
          <p:nvPr/>
        </p:nvGrpSpPr>
        <p:grpSpPr>
          <a:xfrm>
            <a:off x="599882" y="1232634"/>
            <a:ext cx="1550792" cy="1669380"/>
            <a:chOff x="3342679" y="1397712"/>
            <a:chExt cx="2458640" cy="4062575"/>
          </a:xfrm>
          <a:solidFill>
            <a:schemeClr val="accent1"/>
          </a:solidFill>
        </p:grpSpPr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5CC07846-4C5C-4D31-A776-FA00B748134E}"/>
                </a:ext>
              </a:extLst>
            </p:cNvPr>
            <p:cNvSpPr/>
            <p:nvPr/>
          </p:nvSpPr>
          <p:spPr>
            <a:xfrm>
              <a:off x="3342679" y="1397712"/>
              <a:ext cx="2458640" cy="1229320"/>
            </a:xfrm>
            <a:custGeom>
              <a:avLst/>
              <a:gdLst>
                <a:gd name="connsiteX0" fmla="*/ 0 w 2458640"/>
                <a:gd name="connsiteY0" fmla="*/ 122932 h 1229320"/>
                <a:gd name="connsiteX1" fmla="*/ 122932 w 2458640"/>
                <a:gd name="connsiteY1" fmla="*/ 0 h 1229320"/>
                <a:gd name="connsiteX2" fmla="*/ 2335708 w 2458640"/>
                <a:gd name="connsiteY2" fmla="*/ 0 h 1229320"/>
                <a:gd name="connsiteX3" fmla="*/ 2458640 w 2458640"/>
                <a:gd name="connsiteY3" fmla="*/ 122932 h 1229320"/>
                <a:gd name="connsiteX4" fmla="*/ 2458640 w 2458640"/>
                <a:gd name="connsiteY4" fmla="*/ 1106388 h 1229320"/>
                <a:gd name="connsiteX5" fmla="*/ 2335708 w 2458640"/>
                <a:gd name="connsiteY5" fmla="*/ 1229320 h 1229320"/>
                <a:gd name="connsiteX6" fmla="*/ 122932 w 2458640"/>
                <a:gd name="connsiteY6" fmla="*/ 1229320 h 1229320"/>
                <a:gd name="connsiteX7" fmla="*/ 0 w 2458640"/>
                <a:gd name="connsiteY7" fmla="*/ 1106388 h 1229320"/>
                <a:gd name="connsiteX8" fmla="*/ 0 w 2458640"/>
                <a:gd name="connsiteY8" fmla="*/ 122932 h 122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8640" h="1229320">
                  <a:moveTo>
                    <a:pt x="0" y="122932"/>
                  </a:moveTo>
                  <a:cubicBezTo>
                    <a:pt x="0" y="55039"/>
                    <a:pt x="55039" y="0"/>
                    <a:pt x="122932" y="0"/>
                  </a:cubicBezTo>
                  <a:lnTo>
                    <a:pt x="2335708" y="0"/>
                  </a:lnTo>
                  <a:cubicBezTo>
                    <a:pt x="2403601" y="0"/>
                    <a:pt x="2458640" y="55039"/>
                    <a:pt x="2458640" y="122932"/>
                  </a:cubicBezTo>
                  <a:lnTo>
                    <a:pt x="2458640" y="1106388"/>
                  </a:lnTo>
                  <a:cubicBezTo>
                    <a:pt x="2458640" y="1174281"/>
                    <a:pt x="2403601" y="1229320"/>
                    <a:pt x="2335708" y="1229320"/>
                  </a:cubicBezTo>
                  <a:lnTo>
                    <a:pt x="122932" y="1229320"/>
                  </a:lnTo>
                  <a:cubicBezTo>
                    <a:pt x="55039" y="1229320"/>
                    <a:pt x="0" y="1174281"/>
                    <a:pt x="0" y="1106388"/>
                  </a:cubicBezTo>
                  <a:lnTo>
                    <a:pt x="0" y="122932"/>
                  </a:lnTo>
                  <a:close/>
                </a:path>
              </a:pathLst>
            </a:custGeom>
            <a:grpFill/>
            <a:ln>
              <a:solidFill>
                <a:schemeClr val="accent3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696" tIns="222696" rIns="222696" bIns="222696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000" kern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Superset</a:t>
              </a:r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7DB75A27-14AB-4CFE-94E9-83A609F0BBBC}"/>
                </a:ext>
              </a:extLst>
            </p:cNvPr>
            <p:cNvSpPr/>
            <p:nvPr/>
          </p:nvSpPr>
          <p:spPr>
            <a:xfrm rot="5400000">
              <a:off x="3930426" y="3213868"/>
              <a:ext cx="1283147" cy="430262"/>
            </a:xfrm>
            <a:custGeom>
              <a:avLst/>
              <a:gdLst>
                <a:gd name="connsiteX0" fmla="*/ 0 w 1283147"/>
                <a:gd name="connsiteY0" fmla="*/ 215131 h 430262"/>
                <a:gd name="connsiteX1" fmla="*/ 215131 w 1283147"/>
                <a:gd name="connsiteY1" fmla="*/ 0 h 430262"/>
                <a:gd name="connsiteX2" fmla="*/ 215131 w 1283147"/>
                <a:gd name="connsiteY2" fmla="*/ 86052 h 430262"/>
                <a:gd name="connsiteX3" fmla="*/ 1068016 w 1283147"/>
                <a:gd name="connsiteY3" fmla="*/ 86052 h 430262"/>
                <a:gd name="connsiteX4" fmla="*/ 1068016 w 1283147"/>
                <a:gd name="connsiteY4" fmla="*/ 0 h 430262"/>
                <a:gd name="connsiteX5" fmla="*/ 1283147 w 1283147"/>
                <a:gd name="connsiteY5" fmla="*/ 215131 h 430262"/>
                <a:gd name="connsiteX6" fmla="*/ 1068016 w 1283147"/>
                <a:gd name="connsiteY6" fmla="*/ 430262 h 430262"/>
                <a:gd name="connsiteX7" fmla="*/ 1068016 w 1283147"/>
                <a:gd name="connsiteY7" fmla="*/ 344210 h 430262"/>
                <a:gd name="connsiteX8" fmla="*/ 215131 w 1283147"/>
                <a:gd name="connsiteY8" fmla="*/ 344210 h 430262"/>
                <a:gd name="connsiteX9" fmla="*/ 215131 w 1283147"/>
                <a:gd name="connsiteY9" fmla="*/ 430262 h 430262"/>
                <a:gd name="connsiteX10" fmla="*/ 0 w 1283147"/>
                <a:gd name="connsiteY10" fmla="*/ 215131 h 43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3147" h="430262">
                  <a:moveTo>
                    <a:pt x="0" y="215131"/>
                  </a:moveTo>
                  <a:lnTo>
                    <a:pt x="215131" y="0"/>
                  </a:lnTo>
                  <a:lnTo>
                    <a:pt x="215131" y="86052"/>
                  </a:lnTo>
                  <a:lnTo>
                    <a:pt x="1068016" y="86052"/>
                  </a:lnTo>
                  <a:lnTo>
                    <a:pt x="1068016" y="0"/>
                  </a:lnTo>
                  <a:lnTo>
                    <a:pt x="1283147" y="215131"/>
                  </a:lnTo>
                  <a:lnTo>
                    <a:pt x="1068016" y="430262"/>
                  </a:lnTo>
                  <a:lnTo>
                    <a:pt x="1068016" y="344210"/>
                  </a:lnTo>
                  <a:lnTo>
                    <a:pt x="215131" y="344210"/>
                  </a:lnTo>
                  <a:lnTo>
                    <a:pt x="215131" y="430262"/>
                  </a:lnTo>
                  <a:lnTo>
                    <a:pt x="0" y="215131"/>
                  </a:lnTo>
                  <a:close/>
                </a:path>
              </a:pathLst>
            </a:custGeom>
            <a:grpFill/>
            <a:ln>
              <a:solidFill>
                <a:schemeClr val="accent3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078" tIns="86051" rIns="129079" bIns="860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800" kern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CF95D151-7288-40BD-AA36-85D6EFEEAC4A}"/>
                </a:ext>
              </a:extLst>
            </p:cNvPr>
            <p:cNvSpPr/>
            <p:nvPr/>
          </p:nvSpPr>
          <p:spPr>
            <a:xfrm>
              <a:off x="3342679" y="4230967"/>
              <a:ext cx="2458640" cy="1229320"/>
            </a:xfrm>
            <a:custGeom>
              <a:avLst/>
              <a:gdLst>
                <a:gd name="connsiteX0" fmla="*/ 0 w 2458640"/>
                <a:gd name="connsiteY0" fmla="*/ 122932 h 1229320"/>
                <a:gd name="connsiteX1" fmla="*/ 122932 w 2458640"/>
                <a:gd name="connsiteY1" fmla="*/ 0 h 1229320"/>
                <a:gd name="connsiteX2" fmla="*/ 2335708 w 2458640"/>
                <a:gd name="connsiteY2" fmla="*/ 0 h 1229320"/>
                <a:gd name="connsiteX3" fmla="*/ 2458640 w 2458640"/>
                <a:gd name="connsiteY3" fmla="*/ 122932 h 1229320"/>
                <a:gd name="connsiteX4" fmla="*/ 2458640 w 2458640"/>
                <a:gd name="connsiteY4" fmla="*/ 1106388 h 1229320"/>
                <a:gd name="connsiteX5" fmla="*/ 2335708 w 2458640"/>
                <a:gd name="connsiteY5" fmla="*/ 1229320 h 1229320"/>
                <a:gd name="connsiteX6" fmla="*/ 122932 w 2458640"/>
                <a:gd name="connsiteY6" fmla="*/ 1229320 h 1229320"/>
                <a:gd name="connsiteX7" fmla="*/ 0 w 2458640"/>
                <a:gd name="connsiteY7" fmla="*/ 1106388 h 1229320"/>
                <a:gd name="connsiteX8" fmla="*/ 0 w 2458640"/>
                <a:gd name="connsiteY8" fmla="*/ 122932 h 122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8640" h="1229320">
                  <a:moveTo>
                    <a:pt x="0" y="122932"/>
                  </a:moveTo>
                  <a:cubicBezTo>
                    <a:pt x="0" y="55039"/>
                    <a:pt x="55039" y="0"/>
                    <a:pt x="122932" y="0"/>
                  </a:cubicBezTo>
                  <a:lnTo>
                    <a:pt x="2335708" y="0"/>
                  </a:lnTo>
                  <a:cubicBezTo>
                    <a:pt x="2403601" y="0"/>
                    <a:pt x="2458640" y="55039"/>
                    <a:pt x="2458640" y="122932"/>
                  </a:cubicBezTo>
                  <a:lnTo>
                    <a:pt x="2458640" y="1106388"/>
                  </a:lnTo>
                  <a:cubicBezTo>
                    <a:pt x="2458640" y="1174281"/>
                    <a:pt x="2403601" y="1229320"/>
                    <a:pt x="2335708" y="1229320"/>
                  </a:cubicBezTo>
                  <a:lnTo>
                    <a:pt x="122932" y="1229320"/>
                  </a:lnTo>
                  <a:cubicBezTo>
                    <a:pt x="55039" y="1229320"/>
                    <a:pt x="0" y="1174281"/>
                    <a:pt x="0" y="1106388"/>
                  </a:cubicBezTo>
                  <a:lnTo>
                    <a:pt x="0" y="122932"/>
                  </a:lnTo>
                  <a:close/>
                </a:path>
              </a:pathLst>
            </a:custGeom>
            <a:grpFill/>
            <a:ln>
              <a:solidFill>
                <a:schemeClr val="accent3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696" tIns="222696" rIns="222696" bIns="222696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000" kern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IS VaVaI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2718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Zpracování dat – vizualizace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2049FD-0801-48DC-B51F-3EF216303BA1}"/>
              </a:ext>
            </a:extLst>
          </p:cNvPr>
          <p:cNvSpPr/>
          <p:nvPr/>
        </p:nvSpPr>
        <p:spPr>
          <a:xfrm>
            <a:off x="167130" y="878873"/>
            <a:ext cx="82562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4B8D"/>
                </a:solidFill>
                <a:sym typeface="Wingdings" panose="05000000000000000000" pitchFamily="2" charset="2"/>
              </a:rPr>
              <a:t>Data ve vizualizačním modulu lze zpracovat do podoby kontingenčních tabulek a grafů, které lze seskupovat do tzv. DASHBOARDŮ, a následně je možno tyto zveřejnit na webových stránkách. </a:t>
            </a:r>
          </a:p>
          <a:p>
            <a:pPr marL="720725" lvl="1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4B8D"/>
                </a:solidFill>
                <a:sym typeface="Wingdings" panose="05000000000000000000" pitchFamily="2" charset="2"/>
              </a:rPr>
              <a:t>DASHBOARDY je nutno začlenit do celkového kontextového rámce dané monitorované entity a doplnit o průvodní analytické komentáře.</a:t>
            </a:r>
          </a:p>
          <a:p>
            <a:pPr marL="720725" lvl="1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4B8D"/>
                </a:solidFill>
                <a:sym typeface="Wingdings" panose="05000000000000000000" pitchFamily="2" charset="2"/>
              </a:rPr>
              <a:t>Příklady z RIS3 portálu: </a:t>
            </a:r>
            <a:endParaRPr lang="cs-CZ" dirty="0">
              <a:solidFill>
                <a:schemeClr val="accent4"/>
              </a:solidFill>
              <a:sym typeface="Wingdings" panose="05000000000000000000" pitchFamily="2" charset="2"/>
            </a:endParaRPr>
          </a:p>
        </p:txBody>
      </p:sp>
      <p:pic>
        <p:nvPicPr>
          <p:cNvPr id="12290" name="Picture 2" descr="GIF pro prezentace Powerpoint - 100 animovaných obrázky – USAGIF.com">
            <a:extLst>
              <a:ext uri="{FF2B5EF4-FFF2-40B4-BE49-F238E27FC236}">
                <a16:creationId xmlns:a16="http://schemas.microsoft.com/office/drawing/2014/main" id="{0539674D-5363-4FD3-BDE0-7163F3533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85" y="3335670"/>
            <a:ext cx="2320636" cy="232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3FF17F2-C75D-4CA0-A50C-70211DC22A49}"/>
              </a:ext>
            </a:extLst>
          </p:cNvPr>
          <p:cNvSpPr/>
          <p:nvPr/>
        </p:nvSpPr>
        <p:spPr>
          <a:xfrm>
            <a:off x="720579" y="3917025"/>
            <a:ext cx="4997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4B8D"/>
                </a:solidFill>
                <a:hlinkClick r:id="rId5"/>
              </a:rPr>
              <a:t>D - Zvýšení využití nových technologií a digitalizace</a:t>
            </a:r>
            <a:endParaRPr lang="cs-CZ" b="1" dirty="0">
              <a:solidFill>
                <a:srgbClr val="004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CCE00B3-FBC1-46FF-8883-22BE52FC2E2C}"/>
              </a:ext>
            </a:extLst>
          </p:cNvPr>
          <p:cNvSpPr/>
          <p:nvPr/>
        </p:nvSpPr>
        <p:spPr>
          <a:xfrm>
            <a:off x="970280" y="408887"/>
            <a:ext cx="7203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cs-CZ" sz="2400" b="1" dirty="0">
                <a:solidFill>
                  <a:schemeClr val="accent4"/>
                </a:solidFill>
              </a:rPr>
              <a:t>DOTAZY:</a:t>
            </a:r>
          </a:p>
          <a:p>
            <a:pPr marL="360362" lvl="1">
              <a:spcBef>
                <a:spcPct val="20000"/>
              </a:spcBef>
            </a:pPr>
            <a:r>
              <a:rPr lang="cs-CZ" sz="2000" b="1" dirty="0">
                <a:solidFill>
                  <a:schemeClr val="accent4"/>
                </a:solidFill>
              </a:rPr>
              <a:t>Blok 3</a:t>
            </a:r>
          </a:p>
          <a:p>
            <a:pPr marL="720725" lvl="1" indent="-360363">
              <a:spcBef>
                <a:spcPct val="20000"/>
              </a:spcBef>
              <a:buBlip>
                <a:blip r:embed="rId3">
                  <a:extLst/>
                </a:blip>
              </a:buBlip>
            </a:pPr>
            <a:r>
              <a:rPr lang="cs-CZ" sz="2000" dirty="0">
                <a:solidFill>
                  <a:schemeClr val="accent4"/>
                </a:solidFill>
              </a:rPr>
              <a:t>Zpracování dat – vizualizace</a:t>
            </a:r>
            <a:endParaRPr lang="cs-CZ" i="1" dirty="0">
              <a:solidFill>
                <a:srgbClr val="004B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2" name="Picture 4" descr="GIF pro prezentace Powerpoint - 100 animovaných obrázky – USAGIF.com">
            <a:extLst>
              <a:ext uri="{FF2B5EF4-FFF2-40B4-BE49-F238E27FC236}">
                <a16:creationId xmlns:a16="http://schemas.microsoft.com/office/drawing/2014/main" id="{27BDC303-1FFE-4EAE-837B-EC66E78B2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61" y="2179674"/>
            <a:ext cx="4500277" cy="39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37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0850" y="496888"/>
            <a:ext cx="8242300" cy="61555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b="1" dirty="0"/>
              <a:t>Děkuji za pozornost!</a:t>
            </a:r>
            <a:endParaRPr lang="cs-CZ" sz="360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5069D88-17DB-4112-A601-D26EC74AB204}"/>
              </a:ext>
            </a:extLst>
          </p:cNvPr>
          <p:cNvSpPr txBox="1">
            <a:spLocks/>
          </p:cNvSpPr>
          <p:nvPr/>
        </p:nvSpPr>
        <p:spPr>
          <a:xfrm>
            <a:off x="450850" y="1726248"/>
            <a:ext cx="4472408" cy="255454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cs-CZ" sz="1600" u="sng" dirty="0"/>
              <a:t>Kontaktní údaje</a:t>
            </a:r>
            <a:r>
              <a:rPr lang="cs-CZ" sz="1600" dirty="0"/>
              <a:t>:</a:t>
            </a:r>
          </a:p>
          <a:p>
            <a:pPr>
              <a:spcBef>
                <a:spcPts val="1200"/>
              </a:spcBef>
            </a:pPr>
            <a:r>
              <a:rPr lang="cs-CZ" sz="1400" b="1" dirty="0"/>
              <a:t>Mgr. Jan Bilík</a:t>
            </a:r>
            <a:br>
              <a:rPr lang="cs-CZ" sz="1400" dirty="0"/>
            </a:br>
            <a:r>
              <a:rPr lang="cs-CZ" sz="1400" dirty="0"/>
              <a:t>Vrchní ministerský rada</a:t>
            </a:r>
          </a:p>
          <a:p>
            <a:r>
              <a:rPr lang="cs-CZ" sz="1400" dirty="0"/>
              <a:t>Hlavní analytik RIS3 strategie</a:t>
            </a:r>
          </a:p>
          <a:p>
            <a:r>
              <a:rPr lang="cs-CZ" sz="1400" u="sng" dirty="0">
                <a:hlinkClick r:id="rId3"/>
              </a:rPr>
              <a:t>www.ris3.cz</a:t>
            </a:r>
            <a:endParaRPr lang="cs-CZ" sz="1400" dirty="0"/>
          </a:p>
          <a:p>
            <a:r>
              <a:rPr lang="cs-CZ" sz="1400" dirty="0"/>
              <a:t>Odbor digitální ekonomiky a chytré specializace </a:t>
            </a:r>
          </a:p>
          <a:p>
            <a:r>
              <a:rPr lang="cs-CZ" sz="1400" dirty="0"/>
              <a:t>T +420 224 852 526</a:t>
            </a:r>
          </a:p>
          <a:p>
            <a:r>
              <a:rPr lang="cs-CZ" sz="1400" dirty="0"/>
              <a:t>M +420 724 385 098</a:t>
            </a:r>
            <a:br>
              <a:rPr lang="cs-CZ" sz="1400" dirty="0"/>
            </a:br>
            <a:r>
              <a:rPr lang="cs-CZ" sz="1400" u="sng" dirty="0">
                <a:hlinkClick r:id="rId4"/>
              </a:rPr>
              <a:t>bilik@mpo.cz</a:t>
            </a:r>
            <a:endParaRPr lang="cs-CZ" sz="1400" dirty="0"/>
          </a:p>
          <a:p>
            <a:r>
              <a:rPr lang="cs-CZ" sz="1400" dirty="0"/>
              <a:t>Na Františku 32, 115 00 Praha 1</a:t>
            </a:r>
          </a:p>
          <a:p>
            <a:r>
              <a:rPr lang="cs-CZ" sz="1400" u="sng" dirty="0">
                <a:hlinkClick r:id="rId5"/>
              </a:rPr>
              <a:t>www.mpo.cz</a:t>
            </a:r>
            <a:endParaRPr lang="cs-CZ" sz="1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4DACAD-317C-4B0A-8B07-5F18834ABF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118" t="27737" r="4509" b="27096"/>
          <a:stretch/>
        </p:blipFill>
        <p:spPr>
          <a:xfrm>
            <a:off x="373912" y="4443353"/>
            <a:ext cx="1346937" cy="3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CCE00B3-FBC1-46FF-8883-22BE52FC2E2C}"/>
              </a:ext>
            </a:extLst>
          </p:cNvPr>
          <p:cNvSpPr/>
          <p:nvPr/>
        </p:nvSpPr>
        <p:spPr>
          <a:xfrm>
            <a:off x="970280" y="408887"/>
            <a:ext cx="720344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cs-CZ" sz="2400" b="1" dirty="0">
                <a:solidFill>
                  <a:schemeClr val="accent4"/>
                </a:solidFill>
              </a:rPr>
              <a:t>OBSAH:</a:t>
            </a:r>
          </a:p>
          <a:p>
            <a:pPr marL="360362" lvl="1">
              <a:spcBef>
                <a:spcPct val="20000"/>
              </a:spcBef>
            </a:pPr>
            <a:r>
              <a:rPr lang="cs-CZ" sz="2000" b="1" dirty="0">
                <a:solidFill>
                  <a:schemeClr val="accent4"/>
                </a:solidFill>
              </a:rPr>
              <a:t>Blok 1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Struktura RIS3 portálu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Tvorba strategií – základní principy stěžejní pro monitoring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Monitoring strategie – koncept</a:t>
            </a:r>
          </a:p>
          <a:p>
            <a:pPr marL="360362" lvl="1">
              <a:spcBef>
                <a:spcPct val="20000"/>
              </a:spcBef>
            </a:pPr>
            <a:r>
              <a:rPr lang="cs-CZ" sz="2000" b="1" dirty="0">
                <a:solidFill>
                  <a:schemeClr val="accent4"/>
                </a:solidFill>
              </a:rPr>
              <a:t>Blok 2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Data – datové sady</a:t>
            </a:r>
          </a:p>
          <a:p>
            <a:pPr marL="360362" lvl="1">
              <a:spcBef>
                <a:spcPct val="20000"/>
              </a:spcBef>
            </a:pPr>
            <a:r>
              <a:rPr lang="cs-CZ" sz="2000" b="1" dirty="0">
                <a:solidFill>
                  <a:schemeClr val="accent4"/>
                </a:solidFill>
              </a:rPr>
              <a:t>Blok 3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Zpracování dat – vizualizace</a:t>
            </a:r>
            <a:endParaRPr lang="cs-CZ" i="1" dirty="0">
              <a:solidFill>
                <a:srgbClr val="004B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006BB89-1E77-4DE6-B4A1-68D3AB0F4861}"/>
              </a:ext>
            </a:extLst>
          </p:cNvPr>
          <p:cNvSpPr txBox="1"/>
          <p:nvPr/>
        </p:nvSpPr>
        <p:spPr>
          <a:xfrm>
            <a:off x="110744" y="4576572"/>
            <a:ext cx="7542784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2" lvl="1">
              <a:spcBef>
                <a:spcPct val="20000"/>
              </a:spcBef>
            </a:pPr>
            <a:r>
              <a:rPr lang="cs-CZ" sz="1600" i="1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Poznámky</a:t>
            </a:r>
            <a:r>
              <a:rPr lang="cs-CZ" sz="16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	Každý blok bude trvat cca 20 minut.</a:t>
            </a:r>
          </a:p>
          <a:p>
            <a:pPr marL="360362" lvl="1">
              <a:spcBef>
                <a:spcPct val="20000"/>
              </a:spcBef>
            </a:pPr>
            <a:r>
              <a:rPr lang="cs-CZ" sz="16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Po každém bloku mohou následovat dotazy  - cca 10 minut.</a:t>
            </a:r>
          </a:p>
          <a:p>
            <a:pPr marL="360362" lvl="1">
              <a:spcBef>
                <a:spcPct val="20000"/>
              </a:spcBef>
            </a:pPr>
            <a:r>
              <a:rPr lang="cs-CZ" sz="16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Prezentace je nahrávána. </a:t>
            </a:r>
          </a:p>
          <a:p>
            <a:pPr marL="360362" lvl="1">
              <a:spcBef>
                <a:spcPct val="20000"/>
              </a:spcBef>
            </a:pPr>
            <a:r>
              <a:rPr lang="cs-CZ" sz="16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Prosím o vypnutí mikrofonu.   </a:t>
            </a:r>
            <a:endParaRPr lang="cs-CZ" sz="1600" dirty="0"/>
          </a:p>
        </p:txBody>
      </p:sp>
      <p:pic>
        <p:nvPicPr>
          <p:cNvPr id="1028" name="Picture 4" descr="GIF pro prezentace Powerpoint - 100 animovaných obrázky – USAGIF.com">
            <a:extLst>
              <a:ext uri="{FF2B5EF4-FFF2-40B4-BE49-F238E27FC236}">
                <a16:creationId xmlns:a16="http://schemas.microsoft.com/office/drawing/2014/main" id="{95D99626-AF58-4EEC-BAD1-8AB88B36A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02" y="2613729"/>
            <a:ext cx="1962843" cy="19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87156C-7B7C-4EEC-8341-BA18F2725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70" y="5524663"/>
            <a:ext cx="276860" cy="2768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F3F2F8-A0EF-4383-84D7-061B07A54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322161" y="5107940"/>
            <a:ext cx="499677" cy="4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0zibcRUpM2oQzSTKvUc3PWXNPHMM7VdIT5G3t1lQ5Shk29DZPxkDUu4Lg7PvVOtJai9kzPT844u4I2zBIIRPFxyKgFG387ZDBFDh2U9BNWgxTQscPNXoklPkGzmAvQim7gEK8GQ">
            <a:extLst>
              <a:ext uri="{FF2B5EF4-FFF2-40B4-BE49-F238E27FC236}">
                <a16:creationId xmlns:a16="http://schemas.microsoft.com/office/drawing/2014/main" id="{07727956-35F1-477D-807F-D69D19972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49"/>
          <a:stretch/>
        </p:blipFill>
        <p:spPr bwMode="auto">
          <a:xfrm>
            <a:off x="2903114" y="2147304"/>
            <a:ext cx="3298926" cy="15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D4FF3BE-2434-4FD2-AEAF-61BE594FE778}"/>
              </a:ext>
            </a:extLst>
          </p:cNvPr>
          <p:cNvSpPr txBox="1"/>
          <p:nvPr/>
        </p:nvSpPr>
        <p:spPr>
          <a:xfrm>
            <a:off x="2972503" y="5045473"/>
            <a:ext cx="3250550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n>
                  <a:solidFill>
                    <a:srgbClr val="004B8D"/>
                  </a:solidFill>
                </a:ln>
                <a:solidFill>
                  <a:prstClr val="black"/>
                </a:solidFill>
                <a:latin typeface="Calibri"/>
              </a:rPr>
              <a:t>interakce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50FF19E-AA57-43BB-9D76-166F041739EE}"/>
              </a:ext>
            </a:extLst>
          </p:cNvPr>
          <p:cNvSpPr txBox="1"/>
          <p:nvPr/>
        </p:nvSpPr>
        <p:spPr>
          <a:xfrm rot="16200000">
            <a:off x="3057859" y="4149662"/>
            <a:ext cx="821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solidFill>
                  <a:prstClr val="black"/>
                </a:solidFill>
                <a:latin typeface="Calibri"/>
              </a:rPr>
              <a:t>veřejnost</a:t>
            </a:r>
            <a:endParaRPr lang="cs-CZ" sz="105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D3ED3BD-E616-469B-AB81-4E01A4592E32}"/>
              </a:ext>
            </a:extLst>
          </p:cNvPr>
          <p:cNvSpPr txBox="1"/>
          <p:nvPr/>
        </p:nvSpPr>
        <p:spPr>
          <a:xfrm rot="16200000">
            <a:off x="3790109" y="4149662"/>
            <a:ext cx="101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solidFill>
                  <a:prstClr val="black"/>
                </a:solidFill>
                <a:latin typeface="Calibri"/>
              </a:rPr>
              <a:t>RIS3 týmy</a:t>
            </a:r>
          </a:p>
        </p:txBody>
      </p:sp>
      <p:sp>
        <p:nvSpPr>
          <p:cNvPr id="11" name="Šipka: obousměrná svislá 10">
            <a:extLst>
              <a:ext uri="{FF2B5EF4-FFF2-40B4-BE49-F238E27FC236}">
                <a16:creationId xmlns:a16="http://schemas.microsoft.com/office/drawing/2014/main" id="{C490E219-5874-4BC9-AF47-4A772A556D03}"/>
              </a:ext>
            </a:extLst>
          </p:cNvPr>
          <p:cNvSpPr/>
          <p:nvPr/>
        </p:nvSpPr>
        <p:spPr>
          <a:xfrm>
            <a:off x="3094821" y="3806761"/>
            <a:ext cx="199297" cy="10144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Šipka: obousměrná svislá 22">
            <a:extLst>
              <a:ext uri="{FF2B5EF4-FFF2-40B4-BE49-F238E27FC236}">
                <a16:creationId xmlns:a16="http://schemas.microsoft.com/office/drawing/2014/main" id="{0F881A5F-28DB-4531-A422-DCD89268B47F}"/>
              </a:ext>
            </a:extLst>
          </p:cNvPr>
          <p:cNvSpPr/>
          <p:nvPr/>
        </p:nvSpPr>
        <p:spPr>
          <a:xfrm>
            <a:off x="3915392" y="3806761"/>
            <a:ext cx="167733" cy="10144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Šipka: obousměrná svislá 23">
            <a:extLst>
              <a:ext uri="{FF2B5EF4-FFF2-40B4-BE49-F238E27FC236}">
                <a16:creationId xmlns:a16="http://schemas.microsoft.com/office/drawing/2014/main" id="{E0234F3B-CDE2-4724-B317-CCC4D71FC9F2}"/>
              </a:ext>
            </a:extLst>
          </p:cNvPr>
          <p:cNvSpPr/>
          <p:nvPr/>
        </p:nvSpPr>
        <p:spPr>
          <a:xfrm>
            <a:off x="4743949" y="3806761"/>
            <a:ext cx="172941" cy="10144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Šipka: obousměrná svislá 24">
            <a:extLst>
              <a:ext uri="{FF2B5EF4-FFF2-40B4-BE49-F238E27FC236}">
                <a16:creationId xmlns:a16="http://schemas.microsoft.com/office/drawing/2014/main" id="{B41D43E9-73EA-4456-9262-1961838E5739}"/>
              </a:ext>
            </a:extLst>
          </p:cNvPr>
          <p:cNvSpPr/>
          <p:nvPr/>
        </p:nvSpPr>
        <p:spPr>
          <a:xfrm>
            <a:off x="5499821" y="3806761"/>
            <a:ext cx="172941" cy="10144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09477BE7-F699-4160-9F67-7A25FE37C14B}"/>
              </a:ext>
            </a:extLst>
          </p:cNvPr>
          <p:cNvSpPr txBox="1"/>
          <p:nvPr/>
        </p:nvSpPr>
        <p:spPr>
          <a:xfrm rot="16200000">
            <a:off x="4809993" y="4175473"/>
            <a:ext cx="69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solidFill>
                  <a:prstClr val="black"/>
                </a:solidFill>
                <a:latin typeface="Calibri"/>
              </a:rPr>
              <a:t>data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9B2EAEFF-D3A4-48B7-9371-ED960F930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448390"/>
              </p:ext>
            </p:extLst>
          </p:nvPr>
        </p:nvGraphicFramePr>
        <p:xfrm>
          <a:off x="4572000" y="1829702"/>
          <a:ext cx="4078224" cy="1953116"/>
        </p:xfrm>
        <a:graphic>
          <a:graphicData uri="http://schemas.openxmlformats.org/drawingml/2006/table">
            <a:tbl>
              <a:tblPr firstRow="1" bandRow="1">
                <a:noFill/>
                <a:tableStyleId>{5940675A-B579-460E-94D1-54222C63F5DA}</a:tableStyleId>
              </a:tblPr>
              <a:tblGrid>
                <a:gridCol w="1802425">
                  <a:extLst>
                    <a:ext uri="{9D8B030D-6E8A-4147-A177-3AD203B41FA5}">
                      <a16:colId xmlns:a16="http://schemas.microsoft.com/office/drawing/2014/main" val="1484428364"/>
                    </a:ext>
                  </a:extLst>
                </a:gridCol>
                <a:gridCol w="2275799">
                  <a:extLst>
                    <a:ext uri="{9D8B030D-6E8A-4147-A177-3AD203B41FA5}">
                      <a16:colId xmlns:a16="http://schemas.microsoft.com/office/drawing/2014/main" val="2237628758"/>
                    </a:ext>
                  </a:extLst>
                </a:gridCol>
              </a:tblGrid>
              <a:tr h="1953116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prstClr val="black"/>
                          </a:solidFill>
                          <a:latin typeface="+mn-lt"/>
                        </a:rPr>
                        <a:t>Datový sklad</a:t>
                      </a:r>
                    </a:p>
                    <a:p>
                      <a:pPr algn="ctr"/>
                      <a:endParaRPr lang="cs-CZ" sz="1200" dirty="0"/>
                    </a:p>
                    <a:p>
                      <a:pPr marL="171450" indent="-171450" algn="ctr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sz="1200" dirty="0"/>
                        <a:t>některá data jsou fyzicky v datovém skladu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cs-CZ" sz="1200" dirty="0"/>
                        <a:t>některá data jsou stahována přes API rozhraní</a:t>
                      </a:r>
                    </a:p>
                    <a:p>
                      <a:pPr marL="171450" indent="-171450" algn="ctr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sz="1200" dirty="0"/>
                        <a:t>některá data jsou přes iframe pouze zobrazená na RIS3 portálu</a:t>
                      </a:r>
                      <a:endParaRPr lang="cs-CZ" sz="1400" dirty="0"/>
                    </a:p>
                  </a:txBody>
                  <a:tcPr marL="68580" marR="68580" marT="34290" marB="34290" anchor="ctr"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520466"/>
                  </a:ext>
                </a:extLst>
              </a:tr>
            </a:tbl>
          </a:graphicData>
        </a:graphic>
      </p:graphicFrame>
      <p:sp>
        <p:nvSpPr>
          <p:cNvPr id="29" name="TextovéPole 28">
            <a:extLst>
              <a:ext uri="{FF2B5EF4-FFF2-40B4-BE49-F238E27FC236}">
                <a16:creationId xmlns:a16="http://schemas.microsoft.com/office/drawing/2014/main" id="{B52F6697-D886-42F8-B0BB-A4C1C51C37D2}"/>
              </a:ext>
            </a:extLst>
          </p:cNvPr>
          <p:cNvSpPr txBox="1"/>
          <p:nvPr/>
        </p:nvSpPr>
        <p:spPr>
          <a:xfrm rot="16200000">
            <a:off x="5623949" y="4088987"/>
            <a:ext cx="6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solidFill>
                  <a:prstClr val="black"/>
                </a:solidFill>
                <a:latin typeface="Calibri"/>
              </a:rPr>
              <a:t>tabulky</a:t>
            </a:r>
            <a:r>
              <a:rPr lang="cs-CZ" sz="105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1200" i="1" dirty="0">
                <a:solidFill>
                  <a:prstClr val="black"/>
                </a:solidFill>
                <a:latin typeface="Calibri"/>
              </a:rPr>
              <a:t>grafy</a:t>
            </a:r>
          </a:p>
        </p:txBody>
      </p: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474A8ABD-0CE8-430C-AD94-A5BC6B5B1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048531"/>
              </p:ext>
            </p:extLst>
          </p:nvPr>
        </p:nvGraphicFramePr>
        <p:xfrm>
          <a:off x="676656" y="1829702"/>
          <a:ext cx="3890581" cy="1953116"/>
        </p:xfrm>
        <a:graphic>
          <a:graphicData uri="http://schemas.openxmlformats.org/drawingml/2006/table">
            <a:tbl>
              <a:tblPr firstRow="1" bandRow="1">
                <a:noFill/>
                <a:tableStyleId>{5940675A-B579-460E-94D1-54222C63F5DA}</a:tableStyleId>
              </a:tblPr>
              <a:tblGrid>
                <a:gridCol w="2007163">
                  <a:extLst>
                    <a:ext uri="{9D8B030D-6E8A-4147-A177-3AD203B41FA5}">
                      <a16:colId xmlns:a16="http://schemas.microsoft.com/office/drawing/2014/main" val="1484428364"/>
                    </a:ext>
                  </a:extLst>
                </a:gridCol>
                <a:gridCol w="1883418">
                  <a:extLst>
                    <a:ext uri="{9D8B030D-6E8A-4147-A177-3AD203B41FA5}">
                      <a16:colId xmlns:a16="http://schemas.microsoft.com/office/drawing/2014/main" val="2237628758"/>
                    </a:ext>
                  </a:extLst>
                </a:gridCol>
              </a:tblGrid>
              <a:tr h="1953116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Webové rozhraní 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prstClr val="black"/>
                          </a:solidFill>
                          <a:latin typeface="+mn-lt"/>
                        </a:rPr>
                        <a:t>a</a:t>
                      </a:r>
                      <a:r>
                        <a:rPr lang="cs-CZ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Komunikační modul</a:t>
                      </a:r>
                      <a:endParaRPr lang="cs-CZ" sz="1400" dirty="0"/>
                    </a:p>
                  </a:txBody>
                  <a:tcPr marL="68580" marR="68580" marT="34290" marB="34290" anchor="ctr"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520466"/>
                  </a:ext>
                </a:extLst>
              </a:tr>
            </a:tbl>
          </a:graphicData>
        </a:graphic>
      </p:graphicFrame>
      <p:sp>
        <p:nvSpPr>
          <p:cNvPr id="16" name="Nadpis 1">
            <a:extLst>
              <a:ext uri="{FF2B5EF4-FFF2-40B4-BE49-F238E27FC236}">
                <a16:creationId xmlns:a16="http://schemas.microsoft.com/office/drawing/2014/main" id="{79A79662-FAEB-4A49-9CC4-CBEC618DB355}"/>
              </a:ext>
            </a:extLst>
          </p:cNvPr>
          <p:cNvSpPr txBox="1">
            <a:spLocks/>
          </p:cNvSpPr>
          <p:nvPr/>
        </p:nvSpPr>
        <p:spPr>
          <a:xfrm>
            <a:off x="2731726" y="1210271"/>
            <a:ext cx="3671021" cy="30777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cs-CZ" sz="2000" dirty="0">
                <a:ln>
                  <a:solidFill>
                    <a:srgbClr val="004B8D"/>
                  </a:solidFill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RIS3 portál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1C10D29F-FE61-492E-9A7B-278A87A2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430887"/>
          </a:xfrm>
        </p:spPr>
        <p:txBody>
          <a:bodyPr/>
          <a:lstStyle/>
          <a:p>
            <a:pPr algn="ctr"/>
            <a:r>
              <a:rPr lang="cs-CZ" sz="2800" b="1" dirty="0"/>
              <a:t>Struktura RIS3 portálu</a:t>
            </a:r>
          </a:p>
        </p:txBody>
      </p:sp>
      <p:pic>
        <p:nvPicPr>
          <p:cNvPr id="2054" name="Picture 6" descr="GIF pro prezentace Powerpoint - 100 animovaných obrázky – USAGIF.com">
            <a:extLst>
              <a:ext uri="{FF2B5EF4-FFF2-40B4-BE49-F238E27FC236}">
                <a16:creationId xmlns:a16="http://schemas.microsoft.com/office/drawing/2014/main" id="{4BFACCD0-4863-430B-950E-C8FF8FE22C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77" y="4068321"/>
            <a:ext cx="1736842" cy="14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7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Tvorba strategií – základní principy stěžejní (nejen) pro monitoring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320DF33-AE50-479A-AB81-472B199BE8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164817"/>
              </p:ext>
            </p:extLst>
          </p:nvPr>
        </p:nvGraphicFramePr>
        <p:xfrm>
          <a:off x="1524000" y="12367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8" descr="GIF pro prezentace Powerpoint - 100 animovaných obrázky – USAGIF.com">
            <a:extLst>
              <a:ext uri="{FF2B5EF4-FFF2-40B4-BE49-F238E27FC236}">
                <a16:creationId xmlns:a16="http://schemas.microsoft.com/office/drawing/2014/main" id="{12DFCD7A-3D99-46BE-A35B-F3A6881535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21" y="4398264"/>
            <a:ext cx="1963757" cy="16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426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Tvorba strategií – základní principy stěžejní (nejen) pro monitoring</a:t>
            </a:r>
          </a:p>
        </p:txBody>
      </p:sp>
      <p:pic>
        <p:nvPicPr>
          <p:cNvPr id="1050" name="Picture 26" descr="Gif - Rocket Landing Page by Hasan Mahmud on Dribbble">
            <a:extLst>
              <a:ext uri="{FF2B5EF4-FFF2-40B4-BE49-F238E27FC236}">
                <a16:creationId xmlns:a16="http://schemas.microsoft.com/office/drawing/2014/main" id="{5A980535-B36E-467E-8D13-D268D55AF6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1431022"/>
            <a:ext cx="1755648" cy="13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SS Paper Plane Animation - Lena Design">
            <a:extLst>
              <a:ext uri="{FF2B5EF4-FFF2-40B4-BE49-F238E27FC236}">
                <a16:creationId xmlns:a16="http://schemas.microsoft.com/office/drawing/2014/main" id="{A47E8164-B278-4EC4-9E82-BFF717A78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94" y="2972842"/>
            <a:ext cx="3442563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پرواز هواپیما GIF - پرواز هواپیما - Discover &amp; Share GIFs">
            <a:extLst>
              <a:ext uri="{FF2B5EF4-FFF2-40B4-BE49-F238E27FC236}">
                <a16:creationId xmlns:a16="http://schemas.microsoft.com/office/drawing/2014/main" id="{14C1081F-B051-4CD6-97C9-F3D2F2FC4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80" y="2267103"/>
            <a:ext cx="1442257" cy="13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7B29B11-F7EA-464E-B959-5AA511D9C080}"/>
              </a:ext>
            </a:extLst>
          </p:cNvPr>
          <p:cNvSpPr txBox="1"/>
          <p:nvPr/>
        </p:nvSpPr>
        <p:spPr>
          <a:xfrm>
            <a:off x="1051560" y="969264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PŘEDSTAVA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55F2078-7138-4EED-80EE-4A02F9D5C912}"/>
              </a:ext>
            </a:extLst>
          </p:cNvPr>
          <p:cNvSpPr txBox="1"/>
          <p:nvPr/>
        </p:nvSpPr>
        <p:spPr>
          <a:xfrm>
            <a:off x="3803084" y="1837929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IMPLEMENTACE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94CBE8F-5465-4C7B-8119-C955A24FE794}"/>
              </a:ext>
            </a:extLst>
          </p:cNvPr>
          <p:cNvSpPr txBox="1"/>
          <p:nvPr/>
        </p:nvSpPr>
        <p:spPr>
          <a:xfrm>
            <a:off x="6544894" y="2747758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MONITORING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A19E2FE-4A30-454E-9DAE-3B2B5781BB80}"/>
              </a:ext>
            </a:extLst>
          </p:cNvPr>
          <p:cNvSpPr txBox="1"/>
          <p:nvPr/>
        </p:nvSpPr>
        <p:spPr>
          <a:xfrm>
            <a:off x="3135554" y="5418416"/>
            <a:ext cx="526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TVORBA STRATEGIÍ = TÝMOVÁ PRÁCE!</a:t>
            </a:r>
          </a:p>
        </p:txBody>
      </p:sp>
      <p:pic>
        <p:nvPicPr>
          <p:cNvPr id="27" name="Picture 8" descr="GIF pro prezentace Powerpoint - 100 animovaných obrázky – USAGIF.com">
            <a:extLst>
              <a:ext uri="{FF2B5EF4-FFF2-40B4-BE49-F238E27FC236}">
                <a16:creationId xmlns:a16="http://schemas.microsoft.com/office/drawing/2014/main" id="{9ECBF715-7803-4DB3-ABD9-81736F775D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91" y="4367880"/>
            <a:ext cx="1963757" cy="16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DB5F18BB-8552-41C7-872E-58ED0F2ECC67}"/>
              </a:ext>
            </a:extLst>
          </p:cNvPr>
          <p:cNvSpPr/>
          <p:nvPr/>
        </p:nvSpPr>
        <p:spPr>
          <a:xfrm rot="1617092">
            <a:off x="3079810" y="2376988"/>
            <a:ext cx="617083" cy="275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: doprava 28">
            <a:extLst>
              <a:ext uri="{FF2B5EF4-FFF2-40B4-BE49-F238E27FC236}">
                <a16:creationId xmlns:a16="http://schemas.microsoft.com/office/drawing/2014/main" id="{258B3D13-E6A5-4C6C-B780-72256F6452A8}"/>
              </a:ext>
            </a:extLst>
          </p:cNvPr>
          <p:cNvSpPr/>
          <p:nvPr/>
        </p:nvSpPr>
        <p:spPr>
          <a:xfrm rot="1572743">
            <a:off x="5804653" y="3094945"/>
            <a:ext cx="617083" cy="275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649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0E70191-B799-47F0-A4D5-76D84D069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783164"/>
              </p:ext>
            </p:extLst>
          </p:nvPr>
        </p:nvGraphicFramePr>
        <p:xfrm>
          <a:off x="7868393" y="1387128"/>
          <a:ext cx="980967" cy="6720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80967">
                  <a:extLst>
                    <a:ext uri="{9D8B030D-6E8A-4147-A177-3AD203B41FA5}">
                      <a16:colId xmlns:a16="http://schemas.microsoft.com/office/drawing/2014/main" val="2828481347"/>
                    </a:ext>
                  </a:extLst>
                </a:gridCol>
              </a:tblGrid>
              <a:tr h="67208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ČSÚ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EURST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EK, WEF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887991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A02D1C2-2382-49BF-A048-44B38A7A3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469738"/>
              </p:ext>
            </p:extLst>
          </p:nvPr>
        </p:nvGraphicFramePr>
        <p:xfrm>
          <a:off x="166581" y="1387128"/>
          <a:ext cx="1483757" cy="46174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83757">
                  <a:extLst>
                    <a:ext uri="{9D8B030D-6E8A-4147-A177-3AD203B41FA5}">
                      <a16:colId xmlns:a16="http://schemas.microsoft.com/office/drawing/2014/main" val="1243540066"/>
                    </a:ext>
                  </a:extLst>
                </a:gridCol>
              </a:tblGrid>
              <a:tr h="695672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2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Vize RIS3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509418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cs-CZ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Strategické cíle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96074"/>
                  </a:ext>
                </a:extLst>
              </a:tr>
              <a:tr h="899823">
                <a:tc>
                  <a:txBody>
                    <a:bodyPr/>
                    <a:lstStyle/>
                    <a:p>
                      <a:pPr algn="ctr"/>
                      <a:r>
                        <a:rPr lang="cs-CZ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Specifické cíle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63961"/>
                  </a:ext>
                </a:extLst>
              </a:tr>
              <a:tr h="438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Výzkumná specializace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domény specializace </a:t>
                      </a: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RIS3 mise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6455698"/>
                  </a:ext>
                </a:extLst>
              </a:tr>
              <a:tr h="1246477">
                <a:tc>
                  <a:txBody>
                    <a:bodyPr/>
                    <a:lstStyle/>
                    <a:p>
                      <a:pPr algn="ctr"/>
                      <a:r>
                        <a:rPr lang="cs-CZ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Regionální dimenze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256407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CDA6EAF-90E9-49E2-AD74-C21314A19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467739"/>
              </p:ext>
            </p:extLst>
          </p:nvPr>
        </p:nvGraphicFramePr>
        <p:xfrm>
          <a:off x="1740704" y="1387128"/>
          <a:ext cx="2689056" cy="6720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89056">
                  <a:extLst>
                    <a:ext uri="{9D8B030D-6E8A-4147-A177-3AD203B41FA5}">
                      <a16:colId xmlns:a16="http://schemas.microsoft.com/office/drawing/2014/main" val="187830993"/>
                    </a:ext>
                  </a:extLst>
                </a:gridCol>
              </a:tblGrid>
              <a:tr h="672089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znalostní potenciál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technologický potenciál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infrastruktura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14322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1E54C898-7DEA-46DF-A1C3-5704165F5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56551"/>
              </p:ext>
            </p:extLst>
          </p:nvPr>
        </p:nvGraphicFramePr>
        <p:xfrm>
          <a:off x="4605477" y="1387128"/>
          <a:ext cx="3125020" cy="6635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5020">
                  <a:extLst>
                    <a:ext uri="{9D8B030D-6E8A-4147-A177-3AD203B41FA5}">
                      <a16:colId xmlns:a16="http://schemas.microsoft.com/office/drawing/2014/main" val="3831089549"/>
                    </a:ext>
                  </a:extLst>
                </a:gridCol>
              </a:tblGrid>
              <a:tr h="663517">
                <a:tc>
                  <a:txBody>
                    <a:bodyPr/>
                    <a:lstStyle/>
                    <a:p>
                      <a:pPr algn="l"/>
                      <a:r>
                        <a:rPr lang="cs-CZ" sz="1100" dirty="0"/>
                        <a:t>DATOVÁ SADA - VIZE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10 </a:t>
                      </a:r>
                      <a:r>
                        <a:rPr lang="cs-CZ" sz="1100" baseline="0" dirty="0"/>
                        <a:t>vybraných kontextových indikátorů (složené, kompozitní)</a:t>
                      </a:r>
                      <a:endParaRPr lang="cs-CZ" sz="11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628120"/>
                  </a:ext>
                </a:extLst>
              </a:tr>
            </a:tbl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90A3636F-7F25-4BE7-BD33-1EE946099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450822"/>
              </p:ext>
            </p:extLst>
          </p:nvPr>
        </p:nvGraphicFramePr>
        <p:xfrm>
          <a:off x="171927" y="903699"/>
          <a:ext cx="1483757" cy="44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757">
                  <a:extLst>
                    <a:ext uri="{9D8B030D-6E8A-4147-A177-3AD203B41FA5}">
                      <a16:colId xmlns:a16="http://schemas.microsoft.com/office/drawing/2014/main" val="58206315"/>
                    </a:ext>
                  </a:extLst>
                </a:gridCol>
              </a:tblGrid>
              <a:tr h="440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cap="all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struktura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0993636"/>
                  </a:ext>
                </a:extLst>
              </a:tr>
            </a:tbl>
          </a:graphicData>
        </a:graphic>
      </p:graphicFrame>
      <p:graphicFrame>
        <p:nvGraphicFramePr>
          <p:cNvPr id="21" name="Tabulka 20">
            <a:extLst>
              <a:ext uri="{FF2B5EF4-FFF2-40B4-BE49-F238E27FC236}">
                <a16:creationId xmlns:a16="http://schemas.microsoft.com/office/drawing/2014/main" id="{00D417EB-F08A-4070-9802-CF7356EB6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23480"/>
              </p:ext>
            </p:extLst>
          </p:nvPr>
        </p:nvGraphicFramePr>
        <p:xfrm>
          <a:off x="1740704" y="914227"/>
          <a:ext cx="2689056" cy="44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056">
                  <a:extLst>
                    <a:ext uri="{9D8B030D-6E8A-4147-A177-3AD203B41FA5}">
                      <a16:colId xmlns:a16="http://schemas.microsoft.com/office/drawing/2014/main" val="58206315"/>
                    </a:ext>
                  </a:extLst>
                </a:gridCol>
              </a:tblGrid>
              <a:tr h="440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cap="all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Entity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0993636"/>
                  </a:ext>
                </a:extLst>
              </a:tr>
            </a:tbl>
          </a:graphicData>
        </a:graphic>
      </p:graphicFrame>
      <p:graphicFrame>
        <p:nvGraphicFramePr>
          <p:cNvPr id="26" name="Tabulka 25">
            <a:extLst>
              <a:ext uri="{FF2B5EF4-FFF2-40B4-BE49-F238E27FC236}">
                <a16:creationId xmlns:a16="http://schemas.microsoft.com/office/drawing/2014/main" id="{CB5429D9-FD1B-4DF8-8FB6-C0AF1CB3C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57134"/>
              </p:ext>
            </p:extLst>
          </p:nvPr>
        </p:nvGraphicFramePr>
        <p:xfrm>
          <a:off x="4552599" y="903699"/>
          <a:ext cx="3177897" cy="44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897">
                  <a:extLst>
                    <a:ext uri="{9D8B030D-6E8A-4147-A177-3AD203B41FA5}">
                      <a16:colId xmlns:a16="http://schemas.microsoft.com/office/drawing/2014/main" val="58206315"/>
                    </a:ext>
                  </a:extLst>
                </a:gridCol>
              </a:tblGrid>
              <a:tr h="440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cap="all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ukazatele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0993636"/>
                  </a:ext>
                </a:extLst>
              </a:tr>
            </a:tbl>
          </a:graphicData>
        </a:graphic>
      </p:graphicFrame>
      <p:graphicFrame>
        <p:nvGraphicFramePr>
          <p:cNvPr id="27" name="Tabulka 26">
            <a:extLst>
              <a:ext uri="{FF2B5EF4-FFF2-40B4-BE49-F238E27FC236}">
                <a16:creationId xmlns:a16="http://schemas.microsoft.com/office/drawing/2014/main" id="{F7106AC0-29AD-4C63-9767-A136C364F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040937"/>
              </p:ext>
            </p:extLst>
          </p:nvPr>
        </p:nvGraphicFramePr>
        <p:xfrm>
          <a:off x="7851074" y="916326"/>
          <a:ext cx="1015604" cy="463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604">
                  <a:extLst>
                    <a:ext uri="{9D8B030D-6E8A-4147-A177-3AD203B41FA5}">
                      <a16:colId xmlns:a16="http://schemas.microsoft.com/office/drawing/2014/main" val="58206315"/>
                    </a:ext>
                  </a:extLst>
                </a:gridCol>
              </a:tblGrid>
              <a:tr h="4631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cap="all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ZDROJE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0993636"/>
                  </a:ext>
                </a:extLst>
              </a:tr>
            </a:tbl>
          </a:graphicData>
        </a:graphic>
      </p:graphicFrame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505507B4-3909-4821-B634-32B19E6EF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073887"/>
              </p:ext>
            </p:extLst>
          </p:nvPr>
        </p:nvGraphicFramePr>
        <p:xfrm>
          <a:off x="1740705" y="2091806"/>
          <a:ext cx="7112232" cy="39051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15917">
                  <a:extLst>
                    <a:ext uri="{9D8B030D-6E8A-4147-A177-3AD203B41FA5}">
                      <a16:colId xmlns:a16="http://schemas.microsoft.com/office/drawing/2014/main" val="315437873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298647960"/>
                    </a:ext>
                  </a:extLst>
                </a:gridCol>
                <a:gridCol w="3086073">
                  <a:extLst>
                    <a:ext uri="{9D8B030D-6E8A-4147-A177-3AD203B41FA5}">
                      <a16:colId xmlns:a16="http://schemas.microsoft.com/office/drawing/2014/main" val="631457500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872244262"/>
                    </a:ext>
                  </a:extLst>
                </a:gridCol>
                <a:gridCol w="985122">
                  <a:extLst>
                    <a:ext uri="{9D8B030D-6E8A-4147-A177-3AD203B41FA5}">
                      <a16:colId xmlns:a16="http://schemas.microsoft.com/office/drawing/2014/main" val="3826173175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VaVaI – podniky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VaV – výzkumné organizace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Lidé pro VaVaI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Vyspělé technologie - digitalizace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DATOVÁ SADA – STRATEGICKÉ CÍLE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 vybraných kontextových indikátorů (složené, kompozitní)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PROJEKTOVÉ SADY – finanční zdroje; programy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cs-CZ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ČSÚ, EK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EURST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MS2021+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 VaVaI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cs-CZ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890387"/>
                  </a:ext>
                </a:extLst>
              </a:tr>
              <a:tr h="8977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Podniky: VaVaI, nové firmy; infrastruktura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VO: kvalita </a:t>
                      </a:r>
                      <a:r>
                        <a:rPr lang="cs-CZ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VaV</a:t>
                      </a: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infrastruktura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Lidé: vzdělávání; dovednosti; motivace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Digitalizace: podnikání; veřejná sféra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PROJEKTOVÉ SADY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finanční zdroje; programy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věcné (projektové) indikátory (výstupy, výsledky)</a:t>
                      </a:r>
                    </a:p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PŘÍLOHA 3 RIS3</a:t>
                      </a:r>
                      <a:endParaRPr lang="cs-CZ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MS2021+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VaVaI</a:t>
                      </a:r>
                    </a:p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411454"/>
                  </a:ext>
                </a:extLst>
              </a:tr>
              <a:tr h="8342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domény specializace / RIS3 mise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Technologie, SHUV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výzkumná témata VaVaI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 rtl="0" eaLnBrk="1" latinLnBrk="0" hangingPunct="1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PROJEKTOVÉ SADY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finanční zdroje; programy; obory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Příjemci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PŘÍLOHA 1 RIS3</a:t>
                      </a:r>
                      <a:endParaRPr lang="cs-CZ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MS2021+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VaVaI</a:t>
                      </a:r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145996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cíle KRIS3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krajské domény specializace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výzkumná témata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financování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Karty krajských RIS3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strukturovaná </a:t>
                      </a:r>
                      <a:r>
                        <a:rPr lang="cs-CZ" sz="1100" kern="1200" cap="all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finaNční tabulka</a:t>
                      </a:r>
                      <a:endParaRPr lang="cs-CZ" sz="1100" cap="all" baseline="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vybrané indikátory z DATOVÝCH  SAD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agregovaná data INKA (TA ČR); mapové vrstvy (CI)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vybraná data z PROJEKTOVÝCH SAD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11"/>
                        </a:rPr>
                        <a:t>PŘÍLOHA 2 RIS3</a:t>
                      </a:r>
                      <a:endParaRPr lang="cs-CZ" sz="11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karty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MS2021+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VaVaI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ČSÚ, EURST</a:t>
                      </a:r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273700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80F70242-B157-4A1F-B5A0-4CAB8E4767DE}"/>
              </a:ext>
            </a:extLst>
          </p:cNvPr>
          <p:cNvSpPr txBox="1">
            <a:spLocks/>
          </p:cNvSpPr>
          <p:nvPr/>
        </p:nvSpPr>
        <p:spPr>
          <a:xfrm>
            <a:off x="326618" y="293039"/>
            <a:ext cx="8542321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b="1" dirty="0"/>
              <a:t>Monitoring strategie – koncept</a:t>
            </a:r>
          </a:p>
        </p:txBody>
      </p:sp>
    </p:spTree>
    <p:extLst>
      <p:ext uri="{BB962C8B-B14F-4D97-AF65-F5344CB8AC3E}">
        <p14:creationId xmlns:p14="http://schemas.microsoft.com/office/powerpoint/2010/main" val="269588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CCE00B3-FBC1-46FF-8883-22BE52FC2E2C}"/>
              </a:ext>
            </a:extLst>
          </p:cNvPr>
          <p:cNvSpPr/>
          <p:nvPr/>
        </p:nvSpPr>
        <p:spPr>
          <a:xfrm>
            <a:off x="970280" y="408887"/>
            <a:ext cx="72034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cs-CZ" sz="2400" b="1" dirty="0">
                <a:solidFill>
                  <a:schemeClr val="accent4"/>
                </a:solidFill>
              </a:rPr>
              <a:t>DOTAZY:</a:t>
            </a:r>
          </a:p>
          <a:p>
            <a:pPr marL="360362" lvl="1">
              <a:spcBef>
                <a:spcPct val="20000"/>
              </a:spcBef>
            </a:pPr>
            <a:r>
              <a:rPr lang="cs-CZ" sz="2000" b="1" dirty="0">
                <a:solidFill>
                  <a:schemeClr val="accent4"/>
                </a:solidFill>
              </a:rPr>
              <a:t>Blok 1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Struktura RIS3 portálu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Tvorba strategií – základní principy stěžejní pro monitoring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Monitoring strategie – koncept</a:t>
            </a:r>
          </a:p>
        </p:txBody>
      </p:sp>
      <p:pic>
        <p:nvPicPr>
          <p:cNvPr id="7172" name="Picture 4" descr="GIF pro prezentace Powerpoint - 100 animovaných obrázky – USAGIF.com">
            <a:extLst>
              <a:ext uri="{FF2B5EF4-FFF2-40B4-BE49-F238E27FC236}">
                <a16:creationId xmlns:a16="http://schemas.microsoft.com/office/drawing/2014/main" id="{27BDC303-1FFE-4EAE-837B-EC66E78B2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68" y="2676958"/>
            <a:ext cx="4018664" cy="352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03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Data – datové sady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2049FD-0801-48DC-B51F-3EF216303BA1}"/>
              </a:ext>
            </a:extLst>
          </p:cNvPr>
          <p:cNvSpPr/>
          <p:nvPr/>
        </p:nvSpPr>
        <p:spPr>
          <a:xfrm>
            <a:off x="275060" y="984154"/>
            <a:ext cx="82562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</a:rPr>
              <a:t>Každá datová položka je „živý organismus“ s vlastním „rodným listem“ </a:t>
            </a:r>
            <a:r>
              <a:rPr lang="cs-CZ" dirty="0">
                <a:solidFill>
                  <a:schemeClr val="accent4"/>
                </a:solidFill>
                <a:sym typeface="Wingdings" panose="05000000000000000000" pitchFamily="2" charset="2"/>
              </a:rPr>
              <a:t> </a:t>
            </a:r>
          </a:p>
          <a:p>
            <a:pPr marL="720725" lvl="1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  <a:sym typeface="Wingdings" panose="05000000000000000000" pitchFamily="2" charset="2"/>
              </a:rPr>
              <a:t>U každé datové položky bychom měli znát následující informace:</a:t>
            </a:r>
            <a:endParaRPr lang="cs-CZ" dirty="0">
              <a:solidFill>
                <a:schemeClr val="accent4"/>
              </a:solidFill>
            </a:endParaRP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ID kód	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Název	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Měrná jednotka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Dostupné územní třídění (EU, ČR, kraje apod.)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Další členění (sektory, odvětví, CZ NACE, rezorty apod.) 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Typ (kontext, výstup, výsledek)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Definice (jednoznačný popis)	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Časová řada	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Zdroj dat (ČSÚ, EURST,  WEF, EIS apod.) 	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Formát	(csv, xlsx, PDF, virtuální apod.)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Frekvence (měsíční, roční, dvouletá apod.)	</a:t>
            </a:r>
          </a:p>
          <a:p>
            <a:pPr marL="1177925" lvl="2" indent="-360363" algn="just">
              <a:spcBef>
                <a:spcPct val="20000"/>
              </a:spcBef>
              <a:buBlip>
                <a:blip r:embed="rId3"/>
              </a:buBlip>
            </a:pPr>
            <a:r>
              <a:rPr lang="cs-CZ" sz="1600" dirty="0">
                <a:solidFill>
                  <a:schemeClr val="accent4"/>
                </a:solidFill>
              </a:rPr>
              <a:t>Metodika sběru a zpracování dat</a:t>
            </a:r>
          </a:p>
        </p:txBody>
      </p:sp>
      <p:pic>
        <p:nvPicPr>
          <p:cNvPr id="5" name="Picture 4" descr="GIF pro prezentace Powerpoint - 100 animovaných obrázky – USAGIF.com">
            <a:extLst>
              <a:ext uri="{FF2B5EF4-FFF2-40B4-BE49-F238E27FC236}">
                <a16:creationId xmlns:a16="http://schemas.microsoft.com/office/drawing/2014/main" id="{12469CC9-31AB-49D8-A5C2-29CB2B825C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70" y="1804347"/>
            <a:ext cx="1430064" cy="138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0070583-EFD5-455C-8135-795F4E58E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645" y="3911914"/>
            <a:ext cx="1286018" cy="145667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8AA1B8F-5BAB-4658-A5C4-524517D7B7F6}"/>
              </a:ext>
            </a:extLst>
          </p:cNvPr>
          <p:cNvSpPr/>
          <p:nvPr/>
        </p:nvSpPr>
        <p:spPr>
          <a:xfrm>
            <a:off x="778258" y="5368588"/>
            <a:ext cx="6105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KOMPARACE DAT ≠ KDYŽ PEJSEK A KOČIČKA PEKLI DORT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871BF2-CB78-47D6-8D65-45C7B7F87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855" y="4499769"/>
            <a:ext cx="1058357" cy="1374077"/>
          </a:xfrm>
          <a:prstGeom prst="rect">
            <a:avLst/>
          </a:prstGeom>
        </p:spPr>
      </p:pic>
      <p:sp>
        <p:nvSpPr>
          <p:cNvPr id="10" name="Šipka: ohnutá 9">
            <a:extLst>
              <a:ext uri="{FF2B5EF4-FFF2-40B4-BE49-F238E27FC236}">
                <a16:creationId xmlns:a16="http://schemas.microsoft.com/office/drawing/2014/main" id="{1BE20359-DE4F-4422-AB76-E5329AB2EC56}"/>
              </a:ext>
            </a:extLst>
          </p:cNvPr>
          <p:cNvSpPr/>
          <p:nvPr/>
        </p:nvSpPr>
        <p:spPr>
          <a:xfrm rot="5400000">
            <a:off x="7780262" y="3790239"/>
            <a:ext cx="314961" cy="855002"/>
          </a:xfrm>
          <a:prstGeom prst="bentArrow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76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39" y="198583"/>
            <a:ext cx="8542321" cy="307777"/>
          </a:xfrm>
        </p:spPr>
        <p:txBody>
          <a:bodyPr/>
          <a:lstStyle/>
          <a:p>
            <a:pPr algn="ctr"/>
            <a:r>
              <a:rPr lang="cs-CZ" sz="2000" b="1" dirty="0"/>
              <a:t>Data – datové sady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2049FD-0801-48DC-B51F-3EF216303BA1}"/>
              </a:ext>
            </a:extLst>
          </p:cNvPr>
          <p:cNvSpPr/>
          <p:nvPr/>
        </p:nvSpPr>
        <p:spPr>
          <a:xfrm>
            <a:off x="-308344" y="476224"/>
            <a:ext cx="9332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2" lvl="1" algn="just">
              <a:spcBef>
                <a:spcPct val="20000"/>
              </a:spcBef>
            </a:pPr>
            <a:r>
              <a:rPr lang="cs-CZ" sz="1400" dirty="0">
                <a:solidFill>
                  <a:schemeClr val="accent4"/>
                </a:solidFill>
                <a:sym typeface="Wingdings" panose="05000000000000000000" pitchFamily="2" charset="2"/>
              </a:rPr>
              <a:t>Skupina datových položek, která charakterizuje, definuje, popisuje, „měří“ určitou monitorovanou entitu, se nazývá „</a:t>
            </a:r>
            <a:r>
              <a:rPr lang="cs-CZ" sz="1400" b="1" dirty="0">
                <a:solidFill>
                  <a:schemeClr val="accent4"/>
                </a:solidFill>
                <a:sym typeface="Wingdings" panose="05000000000000000000" pitchFamily="2" charset="2"/>
              </a:rPr>
              <a:t>datová sada</a:t>
            </a:r>
            <a:r>
              <a:rPr lang="cs-CZ" sz="1400" dirty="0">
                <a:solidFill>
                  <a:schemeClr val="accent4"/>
                </a:solidFill>
                <a:sym typeface="Wingdings" panose="05000000000000000000" pitchFamily="2" charset="2"/>
              </a:rPr>
              <a:t>“. Příklad – indikátory vize RIS3: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D41C74-E140-4A8F-ACD2-A52A5E43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" y="999444"/>
            <a:ext cx="8868938" cy="505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zentace modrá A">
  <a:themeElements>
    <a:clrScheme name="MPO-B">
      <a:dk1>
        <a:sysClr val="windowText" lastClr="000000"/>
      </a:dk1>
      <a:lt1>
        <a:srgbClr val="FFFFFF"/>
      </a:lt1>
      <a:dk2>
        <a:srgbClr val="004B8D"/>
      </a:dk2>
      <a:lt2>
        <a:srgbClr val="FFFFFF"/>
      </a:lt2>
      <a:accent1>
        <a:srgbClr val="B9E0F7"/>
      </a:accent1>
      <a:accent2>
        <a:srgbClr val="13B5F4"/>
      </a:accent2>
      <a:accent3>
        <a:srgbClr val="0096D6"/>
      </a:accent3>
      <a:accent4>
        <a:srgbClr val="004B8D"/>
      </a:accent4>
      <a:accent5>
        <a:srgbClr val="E31B23"/>
      </a:accent5>
      <a:accent6>
        <a:srgbClr val="B5121B"/>
      </a:accent6>
      <a:hlink>
        <a:srgbClr val="13B5F4"/>
      </a:hlink>
      <a:folHlink>
        <a:srgbClr val="E31B23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ředloha V1">
  <a:themeElements>
    <a:clrScheme name="MPO-B">
      <a:dk1>
        <a:sysClr val="windowText" lastClr="000000"/>
      </a:dk1>
      <a:lt1>
        <a:srgbClr val="FFFFFF"/>
      </a:lt1>
      <a:dk2>
        <a:srgbClr val="004B8D"/>
      </a:dk2>
      <a:lt2>
        <a:srgbClr val="FFFFFF"/>
      </a:lt2>
      <a:accent1>
        <a:srgbClr val="B9E0F7"/>
      </a:accent1>
      <a:accent2>
        <a:srgbClr val="13B5F4"/>
      </a:accent2>
      <a:accent3>
        <a:srgbClr val="0096D6"/>
      </a:accent3>
      <a:accent4>
        <a:srgbClr val="004B8D"/>
      </a:accent4>
      <a:accent5>
        <a:srgbClr val="E31B23"/>
      </a:accent5>
      <a:accent6>
        <a:srgbClr val="B5121B"/>
      </a:accent6>
      <a:hlink>
        <a:srgbClr val="13B5F4"/>
      </a:hlink>
      <a:folHlink>
        <a:srgbClr val="E31B23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093B57642CCB47BE58734760E65989" ma:contentTypeVersion="2" ma:contentTypeDescription="Vytvoří nový dokument" ma:contentTypeScope="" ma:versionID="624ccf913c0a0100ce9549173c2cd9db">
  <xsd:schema xmlns:xsd="http://www.w3.org/2001/XMLSchema" xmlns:xs="http://www.w3.org/2001/XMLSchema" xmlns:p="http://schemas.microsoft.com/office/2006/metadata/properties" xmlns:ns2="1b99f72e-a386-4489-8e47-dcceb7d22fd0" targetNamespace="http://schemas.microsoft.com/office/2006/metadata/properties" ma:root="true" ma:fieldsID="9867a36fdc1915f803ce12994c289a74" ns2:_="">
    <xsd:import namespace="1b99f72e-a386-4489-8e47-dcceb7d22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99f72e-a386-4489-8e47-dcceb7d22f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0797F1-6857-415F-8B1E-48D992586F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E4B3D3-9211-4C6B-B2CB-7B4FA417B0A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1b99f72e-a386-4489-8e47-dcceb7d22fd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6BC41E-EBCD-4C08-AFB4-9A8F7D19A1C8}">
  <ds:schemaRefs>
    <ds:schemaRef ds:uri="1b99f72e-a386-4489-8e47-dcceb7d22f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9166</TotalTime>
  <Words>945</Words>
  <Application>Microsoft Office PowerPoint</Application>
  <PresentationFormat>Předvádění na obrazovce (4:3)</PresentationFormat>
  <Paragraphs>198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Prezentace modrá A</vt:lpstr>
      <vt:lpstr>Předloha V1</vt:lpstr>
      <vt:lpstr>Národní RIS3 strategie 2021 - 2027   Monitoring RIS3  </vt:lpstr>
      <vt:lpstr>Prezentace aplikace PowerPoint</vt:lpstr>
      <vt:lpstr>Struktura RIS3 portálu</vt:lpstr>
      <vt:lpstr>Tvorba strategií – základní principy stěžejní (nejen) pro monitoring</vt:lpstr>
      <vt:lpstr>Tvorba strategií – základní principy stěžejní (nejen) pro monitoring</vt:lpstr>
      <vt:lpstr>Prezentace aplikace PowerPoint</vt:lpstr>
      <vt:lpstr>Prezentace aplikace PowerPoint</vt:lpstr>
      <vt:lpstr>Data – datové sady</vt:lpstr>
      <vt:lpstr>Data – datové sady</vt:lpstr>
      <vt:lpstr>Data – kontextový indikátor</vt:lpstr>
      <vt:lpstr>Prezentace aplikace PowerPoint</vt:lpstr>
      <vt:lpstr>Zpracování dat – vizualizace</vt:lpstr>
      <vt:lpstr>Zpracování dat – vizualizace</vt:lpstr>
      <vt:lpstr>Zpracování dat – vizualizace</vt:lpstr>
      <vt:lpstr>Zpracování dat – vizualizace</vt:lpstr>
      <vt:lpstr>Prezentace aplikace PowerPoint</vt:lpstr>
      <vt:lpstr>Děkuji za pozornost!</vt:lpstr>
    </vt:vector>
  </TitlesOfParts>
  <Company>Ministerstvo průmyslu a obchodu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Svobodová Alena</dc:creator>
  <cp:lastModifiedBy>Bilík Jan</cp:lastModifiedBy>
  <cp:revision>503</cp:revision>
  <cp:lastPrinted>2021-11-09T07:55:59Z</cp:lastPrinted>
  <dcterms:created xsi:type="dcterms:W3CDTF">2019-05-30T13:50:03Z</dcterms:created>
  <dcterms:modified xsi:type="dcterms:W3CDTF">2023-08-22T08:04:55Z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0x010100FD093B57642CCB47BE58734760E65989</vt:lpwstr>
  </property>
  <property fmtid="{D5CDD505-2E9C-101B-9397-08002B2CF9AE}" pid="3" name="MSIP_Label_9b1b1a72-f92c-433c-88be-e9b6598285d3_Enabled">
    <vt:lpwstr>true</vt:lpwstr>
  </property>
  <property fmtid="{D5CDD505-2E9C-101B-9397-08002B2CF9AE}" pid="4" name="MSIP_Label_9b1b1a72-f92c-433c-88be-e9b6598285d3_SetDate">
    <vt:lpwstr>2021-05-10T08:28:34Z</vt:lpwstr>
  </property>
  <property fmtid="{D5CDD505-2E9C-101B-9397-08002B2CF9AE}" pid="5" name="MSIP_Label_9b1b1a72-f92c-433c-88be-e9b6598285d3_Method">
    <vt:lpwstr>Privileged</vt:lpwstr>
  </property>
  <property fmtid="{D5CDD505-2E9C-101B-9397-08002B2CF9AE}" pid="6" name="MSIP_Label_9b1b1a72-f92c-433c-88be-e9b6598285d3_Name">
    <vt:lpwstr>Pro vnitřní potřebu</vt:lpwstr>
  </property>
  <property fmtid="{D5CDD505-2E9C-101B-9397-08002B2CF9AE}" pid="7" name="MSIP_Label_9b1b1a72-f92c-433c-88be-e9b6598285d3_SiteId">
    <vt:lpwstr>1f9775f0-c6d0-40f3-b27c-91cb5bbd294a</vt:lpwstr>
  </property>
  <property fmtid="{D5CDD505-2E9C-101B-9397-08002B2CF9AE}" pid="8" name="MSIP_Label_9b1b1a72-f92c-433c-88be-e9b6598285d3_ActionId">
    <vt:lpwstr>b46615aa-33ce-454b-b626-422a3dd5baac</vt:lpwstr>
  </property>
  <property fmtid="{D5CDD505-2E9C-101B-9397-08002B2CF9AE}" pid="9" name="MSIP_Label_9b1b1a72-f92c-433c-88be-e9b6598285d3_ContentBits">
    <vt:lpwstr>1</vt:lpwstr>
  </property>
  <property fmtid="{D5CDD505-2E9C-101B-9397-08002B2CF9AE}" pid="10" name="ClassificationContentMarkingHeaderLocations">
    <vt:lpwstr>Prezentace modrá A:5</vt:lpwstr>
  </property>
  <property fmtid="{D5CDD505-2E9C-101B-9397-08002B2CF9AE}" pid="11" name="ClassificationContentMarkingHeaderText">
    <vt:lpwstr>Interní informace nezařazené</vt:lpwstr>
  </property>
</Properties>
</file>