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321" r:id="rId6"/>
    <p:sldId id="322" r:id="rId7"/>
    <p:sldId id="323" r:id="rId8"/>
    <p:sldId id="29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53"/>
    <a:srgbClr val="FFCC00"/>
    <a:srgbClr val="CCCCCC"/>
    <a:srgbClr val="BBE3FA"/>
    <a:srgbClr val="E6E6E6"/>
    <a:srgbClr val="B63012"/>
    <a:srgbClr val="3C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Hušek" userId="9286c94c-8e20-4878-99fe-3d9da50f3a8e" providerId="ADAL" clId="{F4EDD890-4CD6-4055-BA3B-FB4CAA128B9F}"/>
    <pc:docChg chg="custSel addSld delSld modSld sldOrd">
      <pc:chgData name="Zdeněk Hušek" userId="9286c94c-8e20-4878-99fe-3d9da50f3a8e" providerId="ADAL" clId="{F4EDD890-4CD6-4055-BA3B-FB4CAA128B9F}" dt="2024-03-03T09:37:44.274" v="1150" actId="12"/>
      <pc:docMkLst>
        <pc:docMk/>
      </pc:docMkLst>
      <pc:sldChg chg="modSp mod">
        <pc:chgData name="Zdeněk Hušek" userId="9286c94c-8e20-4878-99fe-3d9da50f3a8e" providerId="ADAL" clId="{F4EDD890-4CD6-4055-BA3B-FB4CAA128B9F}" dt="2024-03-03T09:24:52.425" v="334" actId="20577"/>
        <pc:sldMkLst>
          <pc:docMk/>
          <pc:sldMk cId="675282795" sldId="263"/>
        </pc:sldMkLst>
        <pc:spChg chg="mod">
          <ac:chgData name="Zdeněk Hušek" userId="9286c94c-8e20-4878-99fe-3d9da50f3a8e" providerId="ADAL" clId="{F4EDD890-4CD6-4055-BA3B-FB4CAA128B9F}" dt="2024-03-03T09:24:52.425" v="334" actId="20577"/>
          <ac:spMkLst>
            <pc:docMk/>
            <pc:sldMk cId="675282795" sldId="263"/>
            <ac:spMk id="10" creationId="{110A9697-A4A2-EF8A-7DD6-44417C39EB5B}"/>
          </ac:spMkLst>
        </pc:spChg>
      </pc:sldChg>
      <pc:sldChg chg="del">
        <pc:chgData name="Zdeněk Hušek" userId="9286c94c-8e20-4878-99fe-3d9da50f3a8e" providerId="ADAL" clId="{F4EDD890-4CD6-4055-BA3B-FB4CAA128B9F}" dt="2024-03-03T09:21:26.446" v="1" actId="47"/>
        <pc:sldMkLst>
          <pc:docMk/>
          <pc:sldMk cId="655902929" sldId="318"/>
        </pc:sldMkLst>
      </pc:sldChg>
      <pc:sldChg chg="del">
        <pc:chgData name="Zdeněk Hušek" userId="9286c94c-8e20-4878-99fe-3d9da50f3a8e" providerId="ADAL" clId="{F4EDD890-4CD6-4055-BA3B-FB4CAA128B9F}" dt="2024-03-03T09:21:28.856" v="2" actId="47"/>
        <pc:sldMkLst>
          <pc:docMk/>
          <pc:sldMk cId="2637096479" sldId="319"/>
        </pc:sldMkLst>
      </pc:sldChg>
      <pc:sldChg chg="del">
        <pc:chgData name="Zdeněk Hušek" userId="9286c94c-8e20-4878-99fe-3d9da50f3a8e" providerId="ADAL" clId="{F4EDD890-4CD6-4055-BA3B-FB4CAA128B9F}" dt="2024-03-03T09:21:20.834" v="0" actId="47"/>
        <pc:sldMkLst>
          <pc:docMk/>
          <pc:sldMk cId="1645189305" sldId="320"/>
        </pc:sldMkLst>
      </pc:sldChg>
      <pc:sldChg chg="modSp mod">
        <pc:chgData name="Zdeněk Hušek" userId="9286c94c-8e20-4878-99fe-3d9da50f3a8e" providerId="ADAL" clId="{F4EDD890-4CD6-4055-BA3B-FB4CAA128B9F}" dt="2024-03-03T09:25:41.332" v="377" actId="20577"/>
        <pc:sldMkLst>
          <pc:docMk/>
          <pc:sldMk cId="3303458170" sldId="321"/>
        </pc:sldMkLst>
        <pc:spChg chg="mod">
          <ac:chgData name="Zdeněk Hušek" userId="9286c94c-8e20-4878-99fe-3d9da50f3a8e" providerId="ADAL" clId="{F4EDD890-4CD6-4055-BA3B-FB4CAA128B9F}" dt="2024-03-03T09:21:58.453" v="38" actId="20577"/>
          <ac:spMkLst>
            <pc:docMk/>
            <pc:sldMk cId="3303458170" sldId="321"/>
            <ac:spMk id="2" creationId="{6E2ADFCA-C144-FA4F-AF0C-7D0930C35E86}"/>
          </ac:spMkLst>
        </pc:spChg>
        <pc:spChg chg="mod">
          <ac:chgData name="Zdeněk Hušek" userId="9286c94c-8e20-4878-99fe-3d9da50f3a8e" providerId="ADAL" clId="{F4EDD890-4CD6-4055-BA3B-FB4CAA128B9F}" dt="2024-03-03T09:25:41.332" v="377" actId="20577"/>
          <ac:spMkLst>
            <pc:docMk/>
            <pc:sldMk cId="3303458170" sldId="321"/>
            <ac:spMk id="3" creationId="{A84A860D-7B86-4F2A-51FD-57E0796A21C5}"/>
          </ac:spMkLst>
        </pc:spChg>
      </pc:sldChg>
      <pc:sldChg chg="modSp mod">
        <pc:chgData name="Zdeněk Hušek" userId="9286c94c-8e20-4878-99fe-3d9da50f3a8e" providerId="ADAL" clId="{F4EDD890-4CD6-4055-BA3B-FB4CAA128B9F}" dt="2024-03-03T09:37:44.274" v="1150" actId="12"/>
        <pc:sldMkLst>
          <pc:docMk/>
          <pc:sldMk cId="3616047778" sldId="322"/>
        </pc:sldMkLst>
        <pc:spChg chg="mod">
          <ac:chgData name="Zdeněk Hušek" userId="9286c94c-8e20-4878-99fe-3d9da50f3a8e" providerId="ADAL" clId="{F4EDD890-4CD6-4055-BA3B-FB4CAA128B9F}" dt="2024-03-03T09:37:44.274" v="1150" actId="12"/>
          <ac:spMkLst>
            <pc:docMk/>
            <pc:sldMk cId="3616047778" sldId="322"/>
            <ac:spMk id="3" creationId="{8F176F5E-D8EA-2BA7-1B30-B63137AAF6F4}"/>
          </ac:spMkLst>
        </pc:spChg>
      </pc:sldChg>
      <pc:sldChg chg="modSp add mod ord">
        <pc:chgData name="Zdeněk Hušek" userId="9286c94c-8e20-4878-99fe-3d9da50f3a8e" providerId="ADAL" clId="{F4EDD890-4CD6-4055-BA3B-FB4CAA128B9F}" dt="2024-03-03T09:37:17.236" v="1149" actId="20577"/>
        <pc:sldMkLst>
          <pc:docMk/>
          <pc:sldMk cId="1519943074" sldId="323"/>
        </pc:sldMkLst>
        <pc:spChg chg="mod">
          <ac:chgData name="Zdeněk Hušek" userId="9286c94c-8e20-4878-99fe-3d9da50f3a8e" providerId="ADAL" clId="{F4EDD890-4CD6-4055-BA3B-FB4CAA128B9F}" dt="2024-03-03T09:37:17.236" v="1149" actId="20577"/>
          <ac:spMkLst>
            <pc:docMk/>
            <pc:sldMk cId="1519943074" sldId="323"/>
            <ac:spMk id="3" creationId="{B2B305CF-D5C0-691B-67DE-9CD1C21D3235}"/>
          </ac:spMkLst>
        </pc:spChg>
        <pc:picChg chg="mod">
          <ac:chgData name="Zdeněk Hušek" userId="9286c94c-8e20-4878-99fe-3d9da50f3a8e" providerId="ADAL" clId="{F4EDD890-4CD6-4055-BA3B-FB4CAA128B9F}" dt="2024-03-03T09:34:38.058" v="1135" actId="1076"/>
          <ac:picMkLst>
            <pc:docMk/>
            <pc:sldMk cId="1519943074" sldId="323"/>
            <ac:picMk id="2" creationId="{0ECA2864-7CB7-AEEB-F8C3-099871B9CE97}"/>
          </ac:picMkLst>
        </pc:picChg>
      </pc:sldChg>
    </pc:docChg>
  </pc:docChgLst>
  <pc:docChgLst>
    <pc:chgData name="Kočová Barbora" userId="588f34cd-f9d5-4e94-860d-ce5bcb23eccc" providerId="ADAL" clId="{B1A9DA63-26CC-4BF5-BF18-0081039A545A}"/>
    <pc:docChg chg="modSld">
      <pc:chgData name="Kočová Barbora" userId="588f34cd-f9d5-4e94-860d-ce5bcb23eccc" providerId="ADAL" clId="{B1A9DA63-26CC-4BF5-BF18-0081039A545A}" dt="2024-03-15T10:18:05.973" v="6" actId="20577"/>
      <pc:docMkLst>
        <pc:docMk/>
      </pc:docMkLst>
      <pc:sldChg chg="modSp mod">
        <pc:chgData name="Kočová Barbora" userId="588f34cd-f9d5-4e94-860d-ce5bcb23eccc" providerId="ADAL" clId="{B1A9DA63-26CC-4BF5-BF18-0081039A545A}" dt="2024-03-15T10:18:05.973" v="6" actId="20577"/>
        <pc:sldMkLst>
          <pc:docMk/>
          <pc:sldMk cId="3303458170" sldId="321"/>
        </pc:sldMkLst>
        <pc:spChg chg="mod">
          <ac:chgData name="Kočová Barbora" userId="588f34cd-f9d5-4e94-860d-ce5bcb23eccc" providerId="ADAL" clId="{B1A9DA63-26CC-4BF5-BF18-0081039A545A}" dt="2024-03-15T10:18:05.973" v="6" actId="20577"/>
          <ac:spMkLst>
            <pc:docMk/>
            <pc:sldMk cId="3303458170" sldId="321"/>
            <ac:spMk id="3" creationId="{A84A860D-7B86-4F2A-51FD-57E0796A21C5}"/>
          </ac:spMkLst>
        </pc:spChg>
      </pc:sldChg>
      <pc:sldChg chg="modSp mod">
        <pc:chgData name="Kočová Barbora" userId="588f34cd-f9d5-4e94-860d-ce5bcb23eccc" providerId="ADAL" clId="{B1A9DA63-26CC-4BF5-BF18-0081039A545A}" dt="2024-03-15T10:17:53.573" v="5" actId="20577"/>
        <pc:sldMkLst>
          <pc:docMk/>
          <pc:sldMk cId="1519943074" sldId="323"/>
        </pc:sldMkLst>
        <pc:spChg chg="mod">
          <ac:chgData name="Kočová Barbora" userId="588f34cd-f9d5-4e94-860d-ce5bcb23eccc" providerId="ADAL" clId="{B1A9DA63-26CC-4BF5-BF18-0081039A545A}" dt="2024-03-15T10:17:53.573" v="5" actId="20577"/>
          <ac:spMkLst>
            <pc:docMk/>
            <pc:sldMk cId="1519943074" sldId="323"/>
            <ac:spMk id="3" creationId="{B2B305CF-D5C0-691B-67DE-9CD1C21D32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BB43E-CC56-3CF7-91E8-00FC038BA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A6F6B2-BB2B-FCAE-0A29-1C8E3AB62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5DAC1-9337-BF78-7453-466F23DF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8E375-0053-7422-33B9-148C3395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BDF0C8-1C47-B5B4-59C4-F5C1CB55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10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14126-F4DD-66DB-3186-A2BC83DC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DC49F4-BBB7-A800-D2DC-7BD08534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04EC13-BECB-E059-8259-31D057F6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D2C6A4-874E-F052-F2DA-D555E896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E4E661-46F7-F785-6DA5-AA47876F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58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DE636F-D99E-CB63-6BC5-0C5AD7B72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68BB6C-9B5F-F178-66D6-A3A26D49D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EA6B32-7FEA-213A-0EA3-33033EBF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30840-0A43-29CD-DD5C-BDC6147A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872BF4-F499-A622-00DF-D622C07C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2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48991-8323-2496-14A6-7E19D683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C165E-5D17-804B-B77B-386E81615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6F62AF-EA49-EC88-6497-F9250E5C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DE2A1D-3724-CF09-D596-9B5CEDDE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F2BF9E-907E-60A8-197F-5F2751A0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5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CC207-6702-1015-9CBC-B8F6666F7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8D7B8D-14F1-FB72-D2FC-0B94C4C5C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4084AB-AC1C-0835-3ABB-1D618319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115217-4D6D-A200-5D19-645E9B5A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86C872-935F-4C58-42AF-1A7EC1AE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51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D8025-0F90-F4F2-6375-428838A8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77786-59CE-A85D-0BD6-5EA5158BC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37CE02-50AF-BB0E-CB47-6C23DC895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0F050A-22C3-EB75-80E1-071B76BD7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4DCEDD-24B9-289F-9673-138084D0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C3CDDA-CF0E-5F1A-C464-3E38569C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6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8B398-23E5-3C7C-F3F5-76F86228C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DBA6E9-BBB4-6156-BE1B-25A02B824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0D2019-DECE-EDE2-6C95-5A36BB789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92F16B-59E0-0160-02CE-192373F05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5B6BBC-3D3C-8F41-4622-BFDF1A18C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769526-CCFD-F009-E6C0-F8DD9137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7772A50-6E9F-D185-BBC4-E145F6C9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5E5869-115C-5EF8-F795-C1558792D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72872-9683-DD9A-87D0-18D24E79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1C2BC47-4215-216D-EED4-DE01C6AB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A1B69F-B37F-C05A-2E4A-D8A5C934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E98726-9B1D-11EE-48EF-45C2E7C1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1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D67E47-AC7A-8186-7DA8-7ADF9512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1472861-723F-C3B6-1F35-D044D2C7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101F46-940D-2ACD-5920-BB220D7E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3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0269F-A6E6-722A-29A0-787D3E4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74FB5F-7874-98DF-4D84-668BAD17F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67B2AB-1998-DD50-95F3-FEF237DDD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05E1B5-592E-275C-FA89-C78108A8A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258BA0-CA61-8845-F10B-CFBBA065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51EBDB-73CC-6EDE-D082-527FE487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9A9E0-DD61-6301-3555-6603F74F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167E3C-1676-C0EB-D7F0-532B93EBC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BCCD51-4331-1BAF-69D2-E24F9549C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FA8B95-89D8-9AD5-481E-CC741BF1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49BA89-82A1-FAAE-1FB1-638A4B7B3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ADAFBD-B262-36A7-7BD4-51EB3EC4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8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3E4E8F-3801-AC4D-1D23-BD82D4863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5EE367-0610-2F8A-A219-BCCAFA422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559923-76E2-2851-B440-639C050C9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CFE6-3775-400C-AA18-D0BF2AC84A37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E53F1C-A4AB-EC19-19DE-D0AD7DAB5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BF3076-F466-4EAE-2263-19930D1FB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39F9-7C99-4147-B7A9-C83DF8B90D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29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2">
            <a:extLst>
              <a:ext uri="{FF2B5EF4-FFF2-40B4-BE49-F238E27FC236}">
                <a16:creationId xmlns:a16="http://schemas.microsoft.com/office/drawing/2014/main" id="{27063A96-35C6-4064-A2F5-B44F548FB516}"/>
              </a:ext>
            </a:extLst>
          </p:cNvPr>
          <p:cNvSpPr txBox="1">
            <a:spLocks/>
          </p:cNvSpPr>
          <p:nvPr/>
        </p:nvSpPr>
        <p:spPr>
          <a:xfrm>
            <a:off x="3492023" y="3078180"/>
            <a:ext cx="3673669" cy="7016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FFCC00"/>
              </a:solidFill>
              <a:latin typeface="GT America" panose="00000500000000000000" pitchFamily="50" charset="-18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935FF1CD-9A19-424C-9C49-B709C634060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10000"/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70" b="89848" l="9934" r="91391">
                        <a14:foregroundMark x1="78725" y1="9298" x2="78725" y2="9298"/>
                        <a14:foregroundMark x1="83526" y1="8729" x2="83526" y2="8729"/>
                        <a14:foregroundMark x1="78725" y1="7970" x2="78725" y2="7970"/>
                        <a14:foregroundMark x1="91391" y1="20873" x2="91391" y2="20873"/>
                        <a14:foregroundMark x1="31705" y1="89848" x2="31705" y2="898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4662" y="3135098"/>
            <a:ext cx="2779658" cy="2466757"/>
          </a:xfrm>
          <a:prstGeom prst="rect">
            <a:avLst/>
          </a:prstGeom>
        </p:spPr>
      </p:pic>
      <p:sp>
        <p:nvSpPr>
          <p:cNvPr id="2" name="Podnadpis 2">
            <a:extLst>
              <a:ext uri="{FF2B5EF4-FFF2-40B4-BE49-F238E27FC236}">
                <a16:creationId xmlns:a16="http://schemas.microsoft.com/office/drawing/2014/main" id="{3CE3E27C-A5CA-5F61-0B12-4C745D69DC3D}"/>
              </a:ext>
            </a:extLst>
          </p:cNvPr>
          <p:cNvSpPr txBox="1">
            <a:spLocks/>
          </p:cNvSpPr>
          <p:nvPr/>
        </p:nvSpPr>
        <p:spPr>
          <a:xfrm>
            <a:off x="3485292" y="1468674"/>
            <a:ext cx="6431601" cy="16664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materiálové využití odpadů jako perspektivní rozvojová oblast Ústeckého kraje</a:t>
            </a:r>
            <a:endParaRPr lang="cs-CZ" sz="4000" dirty="0">
              <a:solidFill>
                <a:schemeClr val="bg1"/>
              </a:solidFill>
              <a:latin typeface="Axo Grotesk Medium" panose="00000600000000000000" pitchFamily="50" charset="-18"/>
            </a:endParaRP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16D1BA8-F5C2-1A7F-8F82-4C1631263A67}"/>
              </a:ext>
            </a:extLst>
          </p:cNvPr>
          <p:cNvSpPr txBox="1">
            <a:spLocks/>
          </p:cNvSpPr>
          <p:nvPr/>
        </p:nvSpPr>
        <p:spPr>
          <a:xfrm>
            <a:off x="6096000" y="6317697"/>
            <a:ext cx="5814680" cy="40532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GT America" panose="00000500000000000000" pitchFamily="50" charset="-18"/>
              </a:rPr>
              <a:t>Zdeněk Hušek, RIS3 manažer Ústeckého kraje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476CFF2-24ED-DB40-8C67-E74F7A5AD91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837023" y="941824"/>
            <a:ext cx="3326137" cy="135102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9BF85C5-4B62-79C6-6E5B-05B7649440F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5" y="0"/>
            <a:ext cx="3494817" cy="494347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1F283655-A287-739D-11F5-6015FB682B26}"/>
              </a:ext>
            </a:extLst>
          </p:cNvPr>
          <p:cNvSpPr txBox="1"/>
          <p:nvPr/>
        </p:nvSpPr>
        <p:spPr>
          <a:xfrm>
            <a:off x="5635869" y="2949819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MNabbbmmmmmmmmmmm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10A9697-A4A2-EF8A-7DD6-44417C39EB5B}"/>
              </a:ext>
            </a:extLst>
          </p:cNvPr>
          <p:cNvSpPr txBox="1"/>
          <p:nvPr/>
        </p:nvSpPr>
        <p:spPr>
          <a:xfrm>
            <a:off x="4144733" y="2257798"/>
            <a:ext cx="654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CC00"/>
                </a:solidFill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Digitální vouchery Ústecký kraj </a:t>
            </a:r>
          </a:p>
        </p:txBody>
      </p:sp>
    </p:spTree>
    <p:extLst>
      <p:ext uri="{BB962C8B-B14F-4D97-AF65-F5344CB8AC3E}">
        <p14:creationId xmlns:p14="http://schemas.microsoft.com/office/powerpoint/2010/main" val="67528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ADAC01-F50C-8FDB-9372-D38F3CDD3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ADFCA-C144-FA4F-AF0C-7D0930C35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8107" y="374566"/>
            <a:ext cx="5829300" cy="16628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4000" b="1" dirty="0"/>
              <a:t>Zaměření programu</a:t>
            </a:r>
            <a:br>
              <a:rPr lang="cs-CZ" sz="4000" b="1" dirty="0"/>
            </a:br>
            <a:endParaRPr lang="en-US" sz="4000" kern="1200" dirty="0">
              <a:solidFill>
                <a:schemeClr val="tx1"/>
              </a:solidFill>
              <a:latin typeface="Axo Grotesk Medium" panose="00000600000000000000" pitchFamily="50" charset="-18"/>
            </a:endParaRPr>
          </a:p>
        </p:txBody>
      </p:sp>
      <p:pic>
        <p:nvPicPr>
          <p:cNvPr id="21" name="Obrázek 20" descr="Obsah obrázku země, exteriér, příroda, pobřeží&#10;&#10;Popis byl vytvořen automaticky">
            <a:extLst>
              <a:ext uri="{FF2B5EF4-FFF2-40B4-BE49-F238E27FC236}">
                <a16:creationId xmlns:a16="http://schemas.microsoft.com/office/drawing/2014/main" id="{07F5D812-2ECA-BDA6-5607-EBF64565B3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1659958" y="82303"/>
            <a:ext cx="3016307" cy="2223328"/>
          </a:xfrm>
          <a:prstGeom prst="rect">
            <a:avLst/>
          </a:prstGeom>
        </p:spPr>
      </p:pic>
      <p:pic>
        <p:nvPicPr>
          <p:cNvPr id="23" name="Obrázek 22" descr="Obsah obrázku obloha, továrna, exteriér, město&#10;&#10;Popis byl vytvořen automaticky">
            <a:extLst>
              <a:ext uri="{FF2B5EF4-FFF2-40B4-BE49-F238E27FC236}">
                <a16:creationId xmlns:a16="http://schemas.microsoft.com/office/drawing/2014/main" id="{37AE71C6-9FE5-E7C5-501A-44A22A5ED7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198" y="2053595"/>
            <a:ext cx="3016307" cy="2055326"/>
          </a:xfrm>
          <a:prstGeom prst="rect">
            <a:avLst/>
          </a:prstGeom>
        </p:spPr>
      </p:pic>
      <p:pic>
        <p:nvPicPr>
          <p:cNvPr id="25" name="Obrázek 24" descr="Obsah obrázku obloha, exteriér, továrna, budova&#10;&#10;Popis byl vytvořen automaticky">
            <a:extLst>
              <a:ext uri="{FF2B5EF4-FFF2-40B4-BE49-F238E27FC236}">
                <a16:creationId xmlns:a16="http://schemas.microsoft.com/office/drawing/2014/main" id="{CB8B3825-102E-752D-E73B-A08BBD3223C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2398" y="4693657"/>
            <a:ext cx="3016307" cy="2228765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A84A860D-7B86-4F2A-51FD-57E0796A2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5521" y="1922106"/>
            <a:ext cx="6691886" cy="3357561"/>
          </a:xfrm>
        </p:spPr>
        <p:txBody>
          <a:bodyPr vert="horz" lIns="91440" tIns="45720" rIns="91440" bIns="45720" rtlCol="0">
            <a:noAutofit/>
          </a:bodyPr>
          <a:lstStyle/>
          <a:p>
            <a:pPr marL="285750" indent="-228600" algn="l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</a:rPr>
              <a:t>Financování z operačního programu Spravedlivá transformace</a:t>
            </a:r>
          </a:p>
          <a:p>
            <a:pPr marL="285750" indent="-228600" algn="l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</a:rPr>
              <a:t>Cíl, dekarbonizace a řešení jejích dopadů – konkurenceschopnost</a:t>
            </a:r>
          </a:p>
          <a:p>
            <a:pPr marL="285750" indent="-228600" algn="l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</a:rPr>
              <a:t>Alokace 20 mil. Kč, max dotace 500 </a:t>
            </a:r>
            <a:r>
              <a:rPr lang="cs-CZ" sz="2800" dirty="0" err="1">
                <a:latin typeface="GT America" panose="00000500000000000000" pitchFamily="50" charset="-18"/>
              </a:rPr>
              <a:t>tis.Kč</a:t>
            </a:r>
            <a:endParaRPr lang="cs-CZ" sz="2800" dirty="0">
              <a:latin typeface="GT America" panose="00000500000000000000" pitchFamily="50" charset="-18"/>
            </a:endParaRPr>
          </a:p>
          <a:p>
            <a:pPr marL="285750" indent="-228600" algn="l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</a:rPr>
              <a:t>Použití – digitální audit, nákup řešení</a:t>
            </a:r>
          </a:p>
          <a:p>
            <a:pPr marL="285750" indent="-228600" algn="l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</a:rPr>
              <a:t>Navazující programy – </a:t>
            </a:r>
            <a:r>
              <a:rPr lang="cs-CZ" sz="2800" dirty="0" err="1">
                <a:latin typeface="GT America" panose="00000500000000000000" pitchFamily="50" charset="-18"/>
              </a:rPr>
              <a:t>Platinn</a:t>
            </a:r>
            <a:r>
              <a:rPr lang="cs-CZ" sz="2800" dirty="0">
                <a:latin typeface="GT America" panose="00000500000000000000" pitchFamily="50" charset="-18"/>
              </a:rPr>
              <a:t>, </a:t>
            </a:r>
            <a:r>
              <a:rPr lang="cs-CZ" sz="2800" dirty="0" err="1">
                <a:latin typeface="GT America" panose="00000500000000000000" pitchFamily="50" charset="-18"/>
              </a:rPr>
              <a:t>eDIH</a:t>
            </a:r>
            <a:endParaRPr lang="cs-CZ" sz="2800" dirty="0">
              <a:latin typeface="GT America" panose="00000500000000000000" pitchFamily="50" charset="-18"/>
            </a:endParaRPr>
          </a:p>
        </p:txBody>
      </p:sp>
      <p:pic>
        <p:nvPicPr>
          <p:cNvPr id="28" name="Obrázek 27" descr="Obsah obrázku exteriér, obloha, strom, hora&#10;&#10;Popis byl vytvořen automaticky">
            <a:extLst>
              <a:ext uri="{FF2B5EF4-FFF2-40B4-BE49-F238E27FC236}">
                <a16:creationId xmlns:a16="http://schemas.microsoft.com/office/drawing/2014/main" id="{D3973FA6-2FF5-0E62-7955-C18D2C098D1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 b="-6"/>
          <a:stretch/>
        </p:blipFill>
        <p:spPr>
          <a:xfrm>
            <a:off x="-1" y="4079988"/>
            <a:ext cx="3003123" cy="2778013"/>
          </a:xfrm>
          <a:prstGeom prst="rect">
            <a:avLst/>
          </a:prstGeom>
        </p:spPr>
      </p:pic>
      <p:sp>
        <p:nvSpPr>
          <p:cNvPr id="29" name="TextovéPole 28">
            <a:extLst>
              <a:ext uri="{FF2B5EF4-FFF2-40B4-BE49-F238E27FC236}">
                <a16:creationId xmlns:a16="http://schemas.microsoft.com/office/drawing/2014/main" id="{368233AA-0E97-FC59-0879-5B3A563E4FBE}"/>
              </a:ext>
            </a:extLst>
          </p:cNvPr>
          <p:cNvSpPr txBox="1"/>
          <p:nvPr/>
        </p:nvSpPr>
        <p:spPr>
          <a:xfrm>
            <a:off x="10892887" y="6555911"/>
            <a:ext cx="20086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bg1"/>
                </a:solidFill>
              </a:rPr>
              <a:t>foto: Martin Bareš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DB8A4C-0EF7-7CB6-1E22-28A7775EF40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66107"/>
            <a:ext cx="3494817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5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6F583-5B8C-BFFF-77FA-251D129C9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F176F5E-D8EA-2BA7-1B30-B63137AAF6F4}"/>
              </a:ext>
            </a:extLst>
          </p:cNvPr>
          <p:cNvSpPr txBox="1"/>
          <p:nvPr/>
        </p:nvSpPr>
        <p:spPr>
          <a:xfrm>
            <a:off x="2696547" y="1222310"/>
            <a:ext cx="88734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CC00"/>
                </a:solidFill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Pozitiva programu</a:t>
            </a:r>
          </a:p>
          <a:p>
            <a:endParaRPr lang="cs-CZ" sz="3200" dirty="0">
              <a:solidFill>
                <a:srgbClr val="FFCC00"/>
              </a:solidFill>
              <a:latin typeface="GT America" panose="00000500000000000000" pitchFamily="50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vede firmy k systematickému přístupu (audit)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nejen investice ale i služby včetně poradenství a školení (propojení s </a:t>
            </a:r>
            <a:r>
              <a:rPr lang="cs-CZ" sz="3200" dirty="0" err="1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Platinn</a:t>
            </a:r>
            <a:r>
              <a:rPr lang="cs-CZ" sz="32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), snaha o eliminaci „vendor </a:t>
            </a:r>
            <a:r>
              <a:rPr lang="cs-CZ" sz="3200" dirty="0" err="1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lock</a:t>
            </a:r>
            <a:r>
              <a:rPr lang="cs-CZ" sz="32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 in“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relativně stručná žádost</a:t>
            </a:r>
          </a:p>
          <a:p>
            <a:endParaRPr lang="cs-CZ" sz="3200" dirty="0">
              <a:latin typeface="GT America" panose="00000500000000000000" pitchFamily="50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3200" dirty="0">
              <a:solidFill>
                <a:srgbClr val="FFCC00"/>
              </a:solidFill>
              <a:latin typeface="GT America" panose="00000500000000000000" pitchFamily="50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D46DB67-95C1-0837-AABC-56FA9E65C852}"/>
              </a:ext>
            </a:extLst>
          </p:cNvPr>
          <p:cNvSpPr/>
          <p:nvPr/>
        </p:nvSpPr>
        <p:spPr>
          <a:xfrm>
            <a:off x="0" y="5913034"/>
            <a:ext cx="1944747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A3B90AB-E794-500E-6DBC-7173A766F642}"/>
              </a:ext>
            </a:extLst>
          </p:cNvPr>
          <p:cNvSpPr/>
          <p:nvPr/>
        </p:nvSpPr>
        <p:spPr>
          <a:xfrm>
            <a:off x="10138491" y="5913034"/>
            <a:ext cx="2053509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B226667-3614-5F1B-4CF3-F2D97DFEBE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837023" y="941824"/>
            <a:ext cx="3326137" cy="135102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CE93527A-6F6C-3138-D5A9-B5B046500AF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1" y="5314278"/>
            <a:ext cx="12230100" cy="719329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2124C432-9A07-CB67-8B50-3ABE3FD4658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530" y="537458"/>
            <a:ext cx="2639323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04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B8511-4A51-522D-24BD-16487FF70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2B305CF-D5C0-691B-67DE-9CD1C21D3235}"/>
              </a:ext>
            </a:extLst>
          </p:cNvPr>
          <p:cNvSpPr txBox="1"/>
          <p:nvPr/>
        </p:nvSpPr>
        <p:spPr>
          <a:xfrm>
            <a:off x="2696547" y="933061"/>
            <a:ext cx="852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CC00"/>
                </a:solidFill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Negativa programu</a:t>
            </a:r>
          </a:p>
          <a:p>
            <a:endParaRPr lang="cs-CZ" sz="3200" dirty="0">
              <a:solidFill>
                <a:srgbClr val="FFCC00"/>
              </a:solidFill>
              <a:latin typeface="GT America" panose="00000500000000000000" pitchFamily="50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obtížná komunikace s řídícím orgánem (MŽP), byrokratické a nefunkční nastavení (hodnocení finančního zdraví, 100 % požadavek na hodnocení statusu MSP)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problematická hodnotící kritéria (binární hodnocení u škálovatelných kritérií)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spolupráce s </a:t>
            </a:r>
            <a:r>
              <a:rPr lang="cs-CZ" sz="2800" dirty="0" err="1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cs-CZ" sz="2800" dirty="0"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 Bank a VŠE na „přesvědčování“ MŽP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5314709-7F19-5C1C-401B-726FE372D5E9}"/>
              </a:ext>
            </a:extLst>
          </p:cNvPr>
          <p:cNvSpPr/>
          <p:nvPr/>
        </p:nvSpPr>
        <p:spPr>
          <a:xfrm>
            <a:off x="0" y="5913034"/>
            <a:ext cx="1944747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F352611-263A-0ED4-8010-685C5692E2BD}"/>
              </a:ext>
            </a:extLst>
          </p:cNvPr>
          <p:cNvSpPr/>
          <p:nvPr/>
        </p:nvSpPr>
        <p:spPr>
          <a:xfrm>
            <a:off x="10138491" y="5913034"/>
            <a:ext cx="2053509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DE05F32-81E1-986B-89FF-17FFF90689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837023" y="941824"/>
            <a:ext cx="3326137" cy="135102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5F00FAAF-9C05-3937-73A8-82C95EDF1BF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1" y="5314278"/>
            <a:ext cx="12230100" cy="719329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ECA2864-7CB7-AEEB-F8C3-099871B9CE9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530" y="808670"/>
            <a:ext cx="2639323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4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5CCA548-9F5C-4F41-85D6-50588F24A46E}"/>
              </a:ext>
            </a:extLst>
          </p:cNvPr>
          <p:cNvSpPr txBox="1"/>
          <p:nvPr/>
        </p:nvSpPr>
        <p:spPr>
          <a:xfrm>
            <a:off x="4144734" y="2257798"/>
            <a:ext cx="3026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CC00"/>
                </a:solidFill>
                <a:latin typeface="GT America" panose="000005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Děkuji za pozornost!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A743E30-7E87-A110-F0B4-A7179E09C83A}"/>
              </a:ext>
            </a:extLst>
          </p:cNvPr>
          <p:cNvSpPr/>
          <p:nvPr/>
        </p:nvSpPr>
        <p:spPr>
          <a:xfrm>
            <a:off x="0" y="5913034"/>
            <a:ext cx="1944747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D6C0C2-F564-C090-1E25-E4CD771B41D7}"/>
              </a:ext>
            </a:extLst>
          </p:cNvPr>
          <p:cNvSpPr/>
          <p:nvPr/>
        </p:nvSpPr>
        <p:spPr>
          <a:xfrm>
            <a:off x="10138491" y="5913034"/>
            <a:ext cx="2053509" cy="944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3CB81CA-06D5-5B51-6D2F-BB164660566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837023" y="941824"/>
            <a:ext cx="3326137" cy="135102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5337CC1-6F40-4216-F9E4-EDC13531B23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1" y="5314278"/>
            <a:ext cx="12230100" cy="719329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12BA2AAD-6BA6-5E44-1D7C-604AFCC3AD1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5" y="0"/>
            <a:ext cx="3494817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0336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9041FCD18EC6343AC0B4722D1CD7B5E" ma:contentTypeVersion="14" ma:contentTypeDescription="Vytvoří nový dokument" ma:contentTypeScope="" ma:versionID="b6d78a5cddc4f4c4d84e727fda0fb8df">
  <xsd:schema xmlns:xsd="http://www.w3.org/2001/XMLSchema" xmlns:xs="http://www.w3.org/2001/XMLSchema" xmlns:p="http://schemas.microsoft.com/office/2006/metadata/properties" xmlns:ns2="bd6999c1-8dc3-4c99-a10f-6379e56fdda9" xmlns:ns3="1a7a52e0-af44-4639-b07b-96c1cee2bb77" targetNamespace="http://schemas.microsoft.com/office/2006/metadata/properties" ma:root="true" ma:fieldsID="9630b95700dbf9a81f9c6a61f209f4c6" ns2:_="" ns3:_="">
    <xsd:import namespace="bd6999c1-8dc3-4c99-a10f-6379e56fdda9"/>
    <xsd:import namespace="1a7a52e0-af44-4639-b07b-96c1cee2bb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999c1-8dc3-4c99-a10f-6379e56fd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771a0910-4691-4308-a29a-495baf3ee5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a52e0-af44-4639-b07b-96c1cee2bb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dffd9405-ad9a-4fad-8996-fde3e045aeac}" ma:internalName="TaxCatchAll" ma:showField="CatchAllData" ma:web="1a7a52e0-af44-4639-b07b-96c1cee2b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6999c1-8dc3-4c99-a10f-6379e56fdda9">
      <Terms xmlns="http://schemas.microsoft.com/office/infopath/2007/PartnerControls"/>
    </lcf76f155ced4ddcb4097134ff3c332f>
    <TaxCatchAll xmlns="1a7a52e0-af44-4639-b07b-96c1cee2bb77" xsi:nil="true"/>
  </documentManagement>
</p:properties>
</file>

<file path=customXml/itemProps1.xml><?xml version="1.0" encoding="utf-8"?>
<ds:datastoreItem xmlns:ds="http://schemas.openxmlformats.org/officeDocument/2006/customXml" ds:itemID="{47818378-9B45-4F76-A0CD-6AD8C05B19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6999c1-8dc3-4c99-a10f-6379e56fdda9"/>
    <ds:schemaRef ds:uri="1a7a52e0-af44-4639-b07b-96c1cee2b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838468-A8A2-4311-928C-FB2B3B32E5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2FA8E6-405F-4D36-BE60-B58DA754E689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1a7a52e0-af44-4639-b07b-96c1cee2bb77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bd6999c1-8dc3-4c99-a10f-6379e56fdda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10049</TotalTime>
  <Words>156</Words>
  <Application>Microsoft Office PowerPoint</Application>
  <PresentationFormat>Širokoúhlá obrazovka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Axo Grotesk Medium</vt:lpstr>
      <vt:lpstr>Calibri</vt:lpstr>
      <vt:lpstr>Calibri Light</vt:lpstr>
      <vt:lpstr>GT America</vt:lpstr>
      <vt:lpstr>Motiv Office</vt:lpstr>
      <vt:lpstr>Prezentace aplikace PowerPoint</vt:lpstr>
      <vt:lpstr>Zaměření programu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  AXO MEDIUM 46</dc:title>
  <dc:creator>Tamara Klein</dc:creator>
  <cp:lastModifiedBy>Kočová Barbora</cp:lastModifiedBy>
  <cp:revision>61</cp:revision>
  <dcterms:created xsi:type="dcterms:W3CDTF">2022-10-11T09:59:34Z</dcterms:created>
  <dcterms:modified xsi:type="dcterms:W3CDTF">2024-03-15T10:18:14Z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0x01010089041FCD18EC6343AC0B4722D1CD7B5E</vt:lpwstr>
  </property>
  <property fmtid="{D5CDD505-2E9C-101B-9397-08002B2CF9AE}" pid="3" name="MediaServiceImageTags">
    <vt:lpwstr/>
  </property>
</Properties>
</file>