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4"/>
  </p:sldMasterIdLst>
  <p:notesMasterIdLst>
    <p:notesMasterId r:id="rId27"/>
  </p:notesMasterIdLst>
  <p:sldIdLst>
    <p:sldId id="262" r:id="rId5"/>
    <p:sldId id="1102" r:id="rId6"/>
    <p:sldId id="1105" r:id="rId7"/>
    <p:sldId id="1107" r:id="rId8"/>
    <p:sldId id="2145706950" r:id="rId9"/>
    <p:sldId id="1104" r:id="rId10"/>
    <p:sldId id="2145706952" r:id="rId11"/>
    <p:sldId id="2145706951" r:id="rId12"/>
    <p:sldId id="2145706953" r:id="rId13"/>
    <p:sldId id="2145706954" r:id="rId14"/>
    <p:sldId id="2145706956" r:id="rId15"/>
    <p:sldId id="2145706955" r:id="rId16"/>
    <p:sldId id="2145706958" r:id="rId17"/>
    <p:sldId id="2145706945" r:id="rId18"/>
    <p:sldId id="2145706957" r:id="rId19"/>
    <p:sldId id="932" r:id="rId20"/>
    <p:sldId id="2145706959" r:id="rId21"/>
    <p:sldId id="2145706964" r:id="rId22"/>
    <p:sldId id="2145706963" r:id="rId23"/>
    <p:sldId id="2145706962" r:id="rId24"/>
    <p:sldId id="2145706961" r:id="rId25"/>
    <p:sldId id="2145706960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34EA13-9AC9-6B1E-2ED8-219DF1EC3A33}" name="Tereza Novotná" initials="TN" userId="S::Tereza.Novotna@ms-ic.cz::8d8e1b87-80b0-46e7-897a-4710d9b79b40" providerId="AD"/>
  <p188:author id="{A76D1A41-CDAE-47CF-3D8B-FC9EB82E1C5A}" name="Tomáš Pinďák" initials="TP" userId="S::Tomas.Pindak@ms-ic.cz::e2499a01-f94b-40ed-8c54-77a0f799999e" providerId="AD"/>
  <p188:author id="{300FD0E6-BEAF-3EC1-24F8-0A1ECC1C1BD2}" name="Roman Zajíc" initials="RZ" userId="S::Roman.Zajic@ms-ic.cz::f70e43e5-3e3e-49c1-aeb2-dadce56dd2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98C"/>
    <a:srgbClr val="C42E37"/>
    <a:srgbClr val="93BAE4"/>
    <a:srgbClr val="00ADD0"/>
    <a:srgbClr val="CA2E34"/>
    <a:srgbClr val="302F83"/>
    <a:srgbClr val="FCB02B"/>
    <a:srgbClr val="FF0000"/>
    <a:srgbClr val="A25569"/>
    <a:srgbClr val="5C8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82"/>
  </p:normalViewPr>
  <p:slideViewPr>
    <p:cSldViewPr snapToGrid="0">
      <p:cViewPr varScale="1">
        <p:scale>
          <a:sx n="120" d="100"/>
          <a:sy n="120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sic.sharepoint.com/sites/risdevelopment/Sdilene%20dokumenty/General/02.%20Analytika/Reporting/MSIC%20reporting/2023/Management%20reporting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sic.sharepoint.com/sites/risdevelopment/Sdilene%20dokumenty/General/02.%20Analytika/Reporting/MSIC%20reporting/2023/Management%20reporting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sic.sharepoint.com/sites/risdevelopment/Sdilene%20dokumenty/General/02.%20Analytika/Reporting/MSIC%20reporting/2023/Management%20reporting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sic.sharepoint.com/sites/risdevelopment/Sdilene%20dokumenty/General/02.%20Analytika/Reporting/MSIC%20reporting/2023/Management%20reporting%20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sic.sharepoint.com/sites/risdevelopment/Sdilene%20dokumenty/General/02.%20Analytika/Reporting/MSIC%20reporting/2023/Management%20reporting%20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msic.sharepoint.com/sites/risdevelopment/Sdilene%20dokumenty/General/02.%20Analytika/Reporting/MSIC%20reporting/2023/Management%20reporting%20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msic.sharepoint.com/sites/risdevelopment/Sdilene%20dokumenty/General/02.%20Analytika/Reporting/MSIC%20reporting/2023/Management%20reporting%20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18"/>
                <a:ea typeface="+mn-ea"/>
                <a:cs typeface="+mn-cs"/>
              </a:defRPr>
            </a:pPr>
            <a:r>
              <a:rPr lang="cs-CZ" b="1" dirty="0"/>
              <a:t>Podpořené změny</a:t>
            </a:r>
            <a:br>
              <a:rPr lang="cs-CZ" b="1" dirty="0"/>
            </a:br>
            <a:r>
              <a:rPr lang="cs-CZ" b="1" dirty="0"/>
              <a:t>podle přidané hodnoty </a:t>
            </a:r>
            <a:br>
              <a:rPr lang="cs-CZ" b="1" dirty="0"/>
            </a:br>
            <a:r>
              <a:rPr lang="cs-CZ" b="1" dirty="0"/>
              <a:t>perspektivou klienta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18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18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Montserrat" panose="00000500000000000000" pitchFamily="2" charset="-18"/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18"/>
                <a:ea typeface="+mn-ea"/>
                <a:cs typeface="+mn-cs"/>
              </a:defRPr>
            </a:pPr>
            <a:r>
              <a:rPr lang="cs-CZ" b="1" dirty="0"/>
              <a:t>Podpořené změny</a:t>
            </a:r>
            <a:br>
              <a:rPr lang="cs-CZ" b="1" dirty="0"/>
            </a:br>
            <a:r>
              <a:rPr lang="cs-CZ" b="1" dirty="0"/>
              <a:t>podle přidané hodnoty </a:t>
            </a:r>
            <a:br>
              <a:rPr lang="cs-CZ" b="1" dirty="0"/>
            </a:br>
            <a:r>
              <a:rPr lang="cs-CZ" b="1" dirty="0"/>
              <a:t>perspektivou klienta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18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18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Montserrat" panose="00000500000000000000" pitchFamily="2" charset="-18"/>
        </a:defRPr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18"/>
                <a:ea typeface="+mn-ea"/>
                <a:cs typeface="+mn-cs"/>
              </a:defRPr>
            </a:pPr>
            <a:r>
              <a:rPr lang="cs-CZ" b="1" dirty="0"/>
              <a:t>Podpořené změny</a:t>
            </a:r>
            <a:br>
              <a:rPr lang="cs-CZ" b="1" dirty="0"/>
            </a:br>
            <a:r>
              <a:rPr lang="cs-CZ" b="1" dirty="0"/>
              <a:t>podle přidané hodnoty </a:t>
            </a:r>
            <a:br>
              <a:rPr lang="cs-CZ" b="1" dirty="0"/>
            </a:br>
            <a:r>
              <a:rPr lang="cs-CZ" b="1" dirty="0"/>
              <a:t>perspektivou klienta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18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18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Montserrat" panose="00000500000000000000" pitchFamily="2" charset="-18"/>
        </a:defRPr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18"/>
                <a:ea typeface="+mn-ea"/>
                <a:cs typeface="+mn-cs"/>
              </a:defRPr>
            </a:pPr>
            <a:r>
              <a:rPr lang="cs-CZ" b="1" dirty="0"/>
              <a:t>Podpořené změny</a:t>
            </a:r>
            <a:br>
              <a:rPr lang="cs-CZ" b="1" dirty="0"/>
            </a:br>
            <a:r>
              <a:rPr lang="cs-CZ" b="1" dirty="0"/>
              <a:t>podle přidané hodnoty </a:t>
            </a:r>
            <a:br>
              <a:rPr lang="cs-CZ" b="1" dirty="0"/>
            </a:br>
            <a:r>
              <a:rPr lang="cs-CZ" b="1" dirty="0"/>
              <a:t>perspektivou klienta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18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18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Montserrat" panose="00000500000000000000" pitchFamily="2" charset="-18"/>
        </a:defRPr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18"/>
                <a:ea typeface="+mn-ea"/>
                <a:cs typeface="+mn-cs"/>
              </a:defRPr>
            </a:pPr>
            <a:r>
              <a:rPr lang="cs-CZ" b="1" dirty="0"/>
              <a:t>Podpořené změny</a:t>
            </a:r>
            <a:br>
              <a:rPr lang="cs-CZ" b="1" dirty="0"/>
            </a:br>
            <a:r>
              <a:rPr lang="cs-CZ" b="1" dirty="0"/>
              <a:t>podle přidané hodnoty </a:t>
            </a:r>
            <a:br>
              <a:rPr lang="cs-CZ" b="1" dirty="0"/>
            </a:br>
            <a:r>
              <a:rPr lang="cs-CZ" b="1" dirty="0"/>
              <a:t>perspektivou klienta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18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18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Montserrat" panose="00000500000000000000" pitchFamily="2" charset="-18"/>
        </a:defRPr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18"/>
                <a:ea typeface="+mn-ea"/>
                <a:cs typeface="+mn-cs"/>
              </a:defRPr>
            </a:pPr>
            <a:r>
              <a:rPr lang="cs-CZ" b="1" dirty="0"/>
              <a:t>Podpořené změny</a:t>
            </a:r>
            <a:br>
              <a:rPr lang="cs-CZ" b="1" dirty="0"/>
            </a:br>
            <a:r>
              <a:rPr lang="cs-CZ" b="1" dirty="0"/>
              <a:t>podle přidané hodnoty </a:t>
            </a:r>
            <a:br>
              <a:rPr lang="cs-CZ" b="1" dirty="0"/>
            </a:br>
            <a:r>
              <a:rPr lang="cs-CZ" b="1" dirty="0"/>
              <a:t>perspektivou klienta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18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18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Montserrat" panose="00000500000000000000" pitchFamily="2" charset="-18"/>
        </a:defRPr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18"/>
                <a:ea typeface="+mn-ea"/>
                <a:cs typeface="+mn-cs"/>
              </a:defRPr>
            </a:pPr>
            <a:r>
              <a:rPr lang="cs-CZ" b="1" dirty="0"/>
              <a:t>Podpořené změny</a:t>
            </a:r>
            <a:br>
              <a:rPr lang="cs-CZ" b="1" dirty="0"/>
            </a:br>
            <a:r>
              <a:rPr lang="cs-CZ" b="1" dirty="0"/>
              <a:t>podle přidané hodnoty </a:t>
            </a:r>
            <a:br>
              <a:rPr lang="cs-CZ" b="1" dirty="0"/>
            </a:br>
            <a:r>
              <a:rPr lang="cs-CZ" b="1" dirty="0"/>
              <a:t>perspektivou klienta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18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18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Montserrat" panose="00000500000000000000" pitchFamily="2" charset="-18"/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FFD5DC-710A-478C-9E21-25CD846E7D2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634123E-1F8A-49B3-9265-3F40A69CDB02}">
      <dgm:prSet phldrT="[Text]" custT="1"/>
      <dgm:spPr>
        <a:solidFill>
          <a:srgbClr val="00A8D0"/>
        </a:solidFill>
      </dgm:spPr>
      <dgm:t>
        <a:bodyPr/>
        <a:lstStyle/>
        <a:p>
          <a:r>
            <a:rPr lang="cs-CZ" sz="1600" b="1" dirty="0">
              <a:latin typeface="Arial Narrow" panose="020B0606020202030204" pitchFamily="34" charset="0"/>
            </a:rPr>
            <a:t>Učení se</a:t>
          </a:r>
        </a:p>
      </dgm:t>
    </dgm:pt>
    <dgm:pt modelId="{1FDBEF65-6134-4AB7-9352-28679E8BA686}" type="parTrans" cxnId="{0E287859-2800-475B-9449-832823D598FA}">
      <dgm:prSet/>
      <dgm:spPr/>
      <dgm:t>
        <a:bodyPr/>
        <a:lstStyle/>
        <a:p>
          <a:endParaRPr lang="cs-CZ" sz="1700" b="1">
            <a:latin typeface="Arial Narrow" panose="020B0606020202030204" pitchFamily="34" charset="0"/>
          </a:endParaRPr>
        </a:p>
      </dgm:t>
    </dgm:pt>
    <dgm:pt modelId="{882DF53A-296A-4548-82CA-5C1BF7B4516A}" type="sibTrans" cxnId="{0E287859-2800-475B-9449-832823D598FA}">
      <dgm:prSet/>
      <dgm:spPr/>
      <dgm:t>
        <a:bodyPr/>
        <a:lstStyle/>
        <a:p>
          <a:endParaRPr lang="cs-CZ" sz="1700" b="1">
            <a:latin typeface="Arial Narrow" panose="020B0606020202030204" pitchFamily="34" charset="0"/>
          </a:endParaRPr>
        </a:p>
      </dgm:t>
    </dgm:pt>
    <dgm:pt modelId="{436DD5BB-7B95-4643-9AC4-7607436B5727}">
      <dgm:prSet phldrT="[Text]" custT="1"/>
      <dgm:spPr>
        <a:solidFill>
          <a:srgbClr val="002060"/>
        </a:solidFill>
      </dgm:spPr>
      <dgm:t>
        <a:bodyPr/>
        <a:lstStyle/>
        <a:p>
          <a:r>
            <a:rPr lang="cs-CZ" sz="1600" b="1" dirty="0">
              <a:latin typeface="Arial Narrow" panose="020B0606020202030204" pitchFamily="34" charset="0"/>
            </a:rPr>
            <a:t>Ověření</a:t>
          </a:r>
        </a:p>
      </dgm:t>
    </dgm:pt>
    <dgm:pt modelId="{4DCB8C2A-3C66-4188-B8BE-3325126B9063}" type="parTrans" cxnId="{718926DE-5360-44EE-B12F-FC7608E1DE86}">
      <dgm:prSet/>
      <dgm:spPr/>
      <dgm:t>
        <a:bodyPr/>
        <a:lstStyle/>
        <a:p>
          <a:endParaRPr lang="cs-CZ" sz="1700" b="1">
            <a:latin typeface="Arial Narrow" panose="020B0606020202030204" pitchFamily="34" charset="0"/>
          </a:endParaRPr>
        </a:p>
      </dgm:t>
    </dgm:pt>
    <dgm:pt modelId="{F641D282-81B4-4DB3-B5E4-FF82E0A60E3F}" type="sibTrans" cxnId="{718926DE-5360-44EE-B12F-FC7608E1DE86}">
      <dgm:prSet/>
      <dgm:spPr/>
      <dgm:t>
        <a:bodyPr/>
        <a:lstStyle/>
        <a:p>
          <a:endParaRPr lang="cs-CZ" sz="1700" b="1">
            <a:latin typeface="Arial Narrow" panose="020B0606020202030204" pitchFamily="34" charset="0"/>
          </a:endParaRPr>
        </a:p>
      </dgm:t>
    </dgm:pt>
    <dgm:pt modelId="{CFBD27A6-A2BE-4A24-9E63-867BEF520507}">
      <dgm:prSet phldrT="[Text]" custT="1"/>
      <dgm:spPr>
        <a:solidFill>
          <a:srgbClr val="00A8D0"/>
        </a:solidFill>
      </dgm:spPr>
      <dgm:t>
        <a:bodyPr/>
        <a:lstStyle/>
        <a:p>
          <a:r>
            <a:rPr lang="cs-CZ" sz="1600" b="1" dirty="0">
              <a:latin typeface="Arial Narrow" panose="020B0606020202030204" pitchFamily="34" charset="0"/>
            </a:rPr>
            <a:t>Růst</a:t>
          </a:r>
        </a:p>
      </dgm:t>
    </dgm:pt>
    <dgm:pt modelId="{ABA7A4A3-B56E-4CF9-A24C-062EC4DC45A9}" type="parTrans" cxnId="{BDA36AE2-EB6C-4222-8DC0-605BA68FF220}">
      <dgm:prSet/>
      <dgm:spPr/>
      <dgm:t>
        <a:bodyPr/>
        <a:lstStyle/>
        <a:p>
          <a:endParaRPr lang="cs-CZ" sz="1700" b="1">
            <a:latin typeface="Arial Narrow" panose="020B0606020202030204" pitchFamily="34" charset="0"/>
          </a:endParaRPr>
        </a:p>
      </dgm:t>
    </dgm:pt>
    <dgm:pt modelId="{26C48601-9E72-4AE6-AF64-6255BE58FFA2}" type="sibTrans" cxnId="{BDA36AE2-EB6C-4222-8DC0-605BA68FF220}">
      <dgm:prSet/>
      <dgm:spPr/>
      <dgm:t>
        <a:bodyPr/>
        <a:lstStyle/>
        <a:p>
          <a:endParaRPr lang="cs-CZ" sz="1700" b="1">
            <a:latin typeface="Arial Narrow" panose="020B0606020202030204" pitchFamily="34" charset="0"/>
          </a:endParaRPr>
        </a:p>
      </dgm:t>
    </dgm:pt>
    <dgm:pt modelId="{E021EB7E-F66F-4519-947A-6B2D1D2EEF32}">
      <dgm:prSet custT="1"/>
      <dgm:spPr>
        <a:solidFill>
          <a:srgbClr val="002060"/>
        </a:solidFill>
      </dgm:spPr>
      <dgm:t>
        <a:bodyPr/>
        <a:lstStyle/>
        <a:p>
          <a:r>
            <a:rPr lang="cs-CZ" sz="1600" b="1" dirty="0">
              <a:latin typeface="Arial Narrow" panose="020B0606020202030204" pitchFamily="34" charset="0"/>
            </a:rPr>
            <a:t>Idea</a:t>
          </a:r>
        </a:p>
      </dgm:t>
    </dgm:pt>
    <dgm:pt modelId="{14BB0629-A762-4979-A741-B70E10F2EA12}" type="parTrans" cxnId="{80227B94-C734-49D2-835B-234B61D8CE3C}">
      <dgm:prSet/>
      <dgm:spPr/>
      <dgm:t>
        <a:bodyPr/>
        <a:lstStyle/>
        <a:p>
          <a:endParaRPr lang="cs-CZ" sz="1700" b="1">
            <a:latin typeface="Arial Narrow" panose="020B0606020202030204" pitchFamily="34" charset="0"/>
          </a:endParaRPr>
        </a:p>
      </dgm:t>
    </dgm:pt>
    <dgm:pt modelId="{A9874963-5322-4F8B-A90D-6510A8877E62}" type="sibTrans" cxnId="{80227B94-C734-49D2-835B-234B61D8CE3C}">
      <dgm:prSet/>
      <dgm:spPr/>
      <dgm:t>
        <a:bodyPr/>
        <a:lstStyle/>
        <a:p>
          <a:endParaRPr lang="cs-CZ" sz="1700" b="1">
            <a:latin typeface="Arial Narrow" panose="020B0606020202030204" pitchFamily="34" charset="0"/>
          </a:endParaRPr>
        </a:p>
      </dgm:t>
    </dgm:pt>
    <dgm:pt modelId="{617D1DA7-1161-43E3-9648-06E4660D9532}">
      <dgm:prSet custT="1"/>
      <dgm:spPr>
        <a:solidFill>
          <a:srgbClr val="00A8D0"/>
        </a:solidFill>
      </dgm:spPr>
      <dgm:t>
        <a:bodyPr/>
        <a:lstStyle/>
        <a:p>
          <a:r>
            <a:rPr lang="cs-CZ" sz="1700" b="1" dirty="0">
              <a:latin typeface="Arial Narrow" panose="020B0606020202030204" pitchFamily="34" charset="0"/>
            </a:rPr>
            <a:t>Design</a:t>
          </a:r>
        </a:p>
      </dgm:t>
    </dgm:pt>
    <dgm:pt modelId="{F41F3061-8156-4611-86F0-0118D261B382}" type="parTrans" cxnId="{11A24493-D705-4D0A-8CB9-51B03709019C}">
      <dgm:prSet/>
      <dgm:spPr/>
      <dgm:t>
        <a:bodyPr/>
        <a:lstStyle/>
        <a:p>
          <a:endParaRPr lang="cs-CZ" sz="1700" b="1">
            <a:latin typeface="Arial Narrow" panose="020B0606020202030204" pitchFamily="34" charset="0"/>
          </a:endParaRPr>
        </a:p>
      </dgm:t>
    </dgm:pt>
    <dgm:pt modelId="{EF8E8E25-F766-4559-B9DE-1DB0DFE6BEC2}" type="sibTrans" cxnId="{11A24493-D705-4D0A-8CB9-51B03709019C}">
      <dgm:prSet/>
      <dgm:spPr/>
      <dgm:t>
        <a:bodyPr/>
        <a:lstStyle/>
        <a:p>
          <a:endParaRPr lang="cs-CZ" sz="1700" b="1">
            <a:latin typeface="Arial Narrow" panose="020B0606020202030204" pitchFamily="34" charset="0"/>
          </a:endParaRPr>
        </a:p>
      </dgm:t>
    </dgm:pt>
    <dgm:pt modelId="{4A7BE026-3BB8-47FE-8AA2-064D7853BDD2}" type="pres">
      <dgm:prSet presAssocID="{ABFFD5DC-710A-478C-9E21-25CD846E7D28}" presName="Name0" presStyleCnt="0">
        <dgm:presLayoutVars>
          <dgm:dir/>
          <dgm:animLvl val="lvl"/>
          <dgm:resizeHandles val="exact"/>
        </dgm:presLayoutVars>
      </dgm:prSet>
      <dgm:spPr/>
    </dgm:pt>
    <dgm:pt modelId="{7AB47D64-4782-4FAA-B25B-795C4B6E1829}" type="pres">
      <dgm:prSet presAssocID="{1634123E-1F8A-49B3-9265-3F40A69CDB02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6C76EF9-FED7-4161-B624-4C83CA63D4D5}" type="pres">
      <dgm:prSet presAssocID="{882DF53A-296A-4548-82CA-5C1BF7B4516A}" presName="parTxOnlySpace" presStyleCnt="0"/>
      <dgm:spPr/>
    </dgm:pt>
    <dgm:pt modelId="{C8592708-132A-480B-BCCD-F2DF774CD10E}" type="pres">
      <dgm:prSet presAssocID="{E021EB7E-F66F-4519-947A-6B2D1D2EEF32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9A9F8E1-238A-4BE1-A43D-3CF8151C4D7D}" type="pres">
      <dgm:prSet presAssocID="{A9874963-5322-4F8B-A90D-6510A8877E62}" presName="parTxOnlySpace" presStyleCnt="0"/>
      <dgm:spPr/>
    </dgm:pt>
    <dgm:pt modelId="{08562F56-7B94-46F3-9046-E48B925A59E0}" type="pres">
      <dgm:prSet presAssocID="{617D1DA7-1161-43E3-9648-06E4660D953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0D1D56F-3F77-4633-AF81-164A0322B57F}" type="pres">
      <dgm:prSet presAssocID="{EF8E8E25-F766-4559-B9DE-1DB0DFE6BEC2}" presName="parTxOnlySpace" presStyleCnt="0"/>
      <dgm:spPr/>
    </dgm:pt>
    <dgm:pt modelId="{15873B57-755C-4B83-B75B-BA2CB4659B68}" type="pres">
      <dgm:prSet presAssocID="{436DD5BB-7B95-4643-9AC4-7607436B572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3C6601BE-9092-42D0-A578-0D038E98DEEF}" type="pres">
      <dgm:prSet presAssocID="{F641D282-81B4-4DB3-B5E4-FF82E0A60E3F}" presName="parTxOnlySpace" presStyleCnt="0"/>
      <dgm:spPr/>
    </dgm:pt>
    <dgm:pt modelId="{9A7342D5-3ACF-4C3A-96F3-AE69237D7D69}" type="pres">
      <dgm:prSet presAssocID="{CFBD27A6-A2BE-4A24-9E63-867BEF520507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A5584E1A-E0CD-4D0D-8141-BFD2806DA63C}" type="presOf" srcId="{436DD5BB-7B95-4643-9AC4-7607436B5727}" destId="{15873B57-755C-4B83-B75B-BA2CB4659B68}" srcOrd="0" destOrd="0" presId="urn:microsoft.com/office/officeart/2005/8/layout/chevron1"/>
    <dgm:cxn modelId="{1BD7E730-F1CB-409B-9003-FCEF249E0173}" type="presOf" srcId="{617D1DA7-1161-43E3-9648-06E4660D9532}" destId="{08562F56-7B94-46F3-9046-E48B925A59E0}" srcOrd="0" destOrd="0" presId="urn:microsoft.com/office/officeart/2005/8/layout/chevron1"/>
    <dgm:cxn modelId="{F2F8BE43-CA78-493A-B232-A76E22CD40CD}" type="presOf" srcId="{1634123E-1F8A-49B3-9265-3F40A69CDB02}" destId="{7AB47D64-4782-4FAA-B25B-795C4B6E1829}" srcOrd="0" destOrd="0" presId="urn:microsoft.com/office/officeart/2005/8/layout/chevron1"/>
    <dgm:cxn modelId="{0E287859-2800-475B-9449-832823D598FA}" srcId="{ABFFD5DC-710A-478C-9E21-25CD846E7D28}" destId="{1634123E-1F8A-49B3-9265-3F40A69CDB02}" srcOrd="0" destOrd="0" parTransId="{1FDBEF65-6134-4AB7-9352-28679E8BA686}" sibTransId="{882DF53A-296A-4548-82CA-5C1BF7B4516A}"/>
    <dgm:cxn modelId="{11A24493-D705-4D0A-8CB9-51B03709019C}" srcId="{ABFFD5DC-710A-478C-9E21-25CD846E7D28}" destId="{617D1DA7-1161-43E3-9648-06E4660D9532}" srcOrd="2" destOrd="0" parTransId="{F41F3061-8156-4611-86F0-0118D261B382}" sibTransId="{EF8E8E25-F766-4559-B9DE-1DB0DFE6BEC2}"/>
    <dgm:cxn modelId="{80227B94-C734-49D2-835B-234B61D8CE3C}" srcId="{ABFFD5DC-710A-478C-9E21-25CD846E7D28}" destId="{E021EB7E-F66F-4519-947A-6B2D1D2EEF32}" srcOrd="1" destOrd="0" parTransId="{14BB0629-A762-4979-A741-B70E10F2EA12}" sibTransId="{A9874963-5322-4F8B-A90D-6510A8877E62}"/>
    <dgm:cxn modelId="{25A75CC8-A5BA-42B6-ADCB-7018972F618C}" type="presOf" srcId="{E021EB7E-F66F-4519-947A-6B2D1D2EEF32}" destId="{C8592708-132A-480B-BCCD-F2DF774CD10E}" srcOrd="0" destOrd="0" presId="urn:microsoft.com/office/officeart/2005/8/layout/chevron1"/>
    <dgm:cxn modelId="{718926DE-5360-44EE-B12F-FC7608E1DE86}" srcId="{ABFFD5DC-710A-478C-9E21-25CD846E7D28}" destId="{436DD5BB-7B95-4643-9AC4-7607436B5727}" srcOrd="3" destOrd="0" parTransId="{4DCB8C2A-3C66-4188-B8BE-3325126B9063}" sibTransId="{F641D282-81B4-4DB3-B5E4-FF82E0A60E3F}"/>
    <dgm:cxn modelId="{F1F03AE0-413B-4844-9497-DA82B1B93074}" type="presOf" srcId="{ABFFD5DC-710A-478C-9E21-25CD846E7D28}" destId="{4A7BE026-3BB8-47FE-8AA2-064D7853BDD2}" srcOrd="0" destOrd="0" presId="urn:microsoft.com/office/officeart/2005/8/layout/chevron1"/>
    <dgm:cxn modelId="{BDA36AE2-EB6C-4222-8DC0-605BA68FF220}" srcId="{ABFFD5DC-710A-478C-9E21-25CD846E7D28}" destId="{CFBD27A6-A2BE-4A24-9E63-867BEF520507}" srcOrd="4" destOrd="0" parTransId="{ABA7A4A3-B56E-4CF9-A24C-062EC4DC45A9}" sibTransId="{26C48601-9E72-4AE6-AF64-6255BE58FFA2}"/>
    <dgm:cxn modelId="{E420DDED-589C-4338-86D4-15D525AF5A85}" type="presOf" srcId="{CFBD27A6-A2BE-4A24-9E63-867BEF520507}" destId="{9A7342D5-3ACF-4C3A-96F3-AE69237D7D69}" srcOrd="0" destOrd="0" presId="urn:microsoft.com/office/officeart/2005/8/layout/chevron1"/>
    <dgm:cxn modelId="{AF26B2AC-D0B8-4CE0-B2F9-A4C4E2B86DEC}" type="presParOf" srcId="{4A7BE026-3BB8-47FE-8AA2-064D7853BDD2}" destId="{7AB47D64-4782-4FAA-B25B-795C4B6E1829}" srcOrd="0" destOrd="0" presId="urn:microsoft.com/office/officeart/2005/8/layout/chevron1"/>
    <dgm:cxn modelId="{8EB1029C-D0AA-4CCE-8A2E-E3E22934547B}" type="presParOf" srcId="{4A7BE026-3BB8-47FE-8AA2-064D7853BDD2}" destId="{36C76EF9-FED7-4161-B624-4C83CA63D4D5}" srcOrd="1" destOrd="0" presId="urn:microsoft.com/office/officeart/2005/8/layout/chevron1"/>
    <dgm:cxn modelId="{585B3B33-854D-45EF-A648-5AD255382C94}" type="presParOf" srcId="{4A7BE026-3BB8-47FE-8AA2-064D7853BDD2}" destId="{C8592708-132A-480B-BCCD-F2DF774CD10E}" srcOrd="2" destOrd="0" presId="urn:microsoft.com/office/officeart/2005/8/layout/chevron1"/>
    <dgm:cxn modelId="{2D1BFB08-D73F-4C3E-A249-14A30724418C}" type="presParOf" srcId="{4A7BE026-3BB8-47FE-8AA2-064D7853BDD2}" destId="{B9A9F8E1-238A-4BE1-A43D-3CF8151C4D7D}" srcOrd="3" destOrd="0" presId="urn:microsoft.com/office/officeart/2005/8/layout/chevron1"/>
    <dgm:cxn modelId="{49739149-036A-4D53-832D-2BCC6BE268FC}" type="presParOf" srcId="{4A7BE026-3BB8-47FE-8AA2-064D7853BDD2}" destId="{08562F56-7B94-46F3-9046-E48B925A59E0}" srcOrd="4" destOrd="0" presId="urn:microsoft.com/office/officeart/2005/8/layout/chevron1"/>
    <dgm:cxn modelId="{53B0200E-33DD-49BB-BA92-23D122BC9EDE}" type="presParOf" srcId="{4A7BE026-3BB8-47FE-8AA2-064D7853BDD2}" destId="{60D1D56F-3F77-4633-AF81-164A0322B57F}" srcOrd="5" destOrd="0" presId="urn:microsoft.com/office/officeart/2005/8/layout/chevron1"/>
    <dgm:cxn modelId="{3ACDF808-3A64-4648-B2B5-257B1D738C88}" type="presParOf" srcId="{4A7BE026-3BB8-47FE-8AA2-064D7853BDD2}" destId="{15873B57-755C-4B83-B75B-BA2CB4659B68}" srcOrd="6" destOrd="0" presId="urn:microsoft.com/office/officeart/2005/8/layout/chevron1"/>
    <dgm:cxn modelId="{EF486A94-6179-42B7-9673-1603483217BA}" type="presParOf" srcId="{4A7BE026-3BB8-47FE-8AA2-064D7853BDD2}" destId="{3C6601BE-9092-42D0-A578-0D038E98DEEF}" srcOrd="7" destOrd="0" presId="urn:microsoft.com/office/officeart/2005/8/layout/chevron1"/>
    <dgm:cxn modelId="{C83B0937-9F61-4D96-976E-DCFCD8774945}" type="presParOf" srcId="{4A7BE026-3BB8-47FE-8AA2-064D7853BDD2}" destId="{9A7342D5-3ACF-4C3A-96F3-AE69237D7D6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C2EC20-E610-46B5-9163-23BDF90BAD8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9B5C05F-3C32-402E-8238-FFFD4E534C9D}">
      <dgm:prSet phldrT="[Text]" custT="1"/>
      <dgm:spPr>
        <a:solidFill>
          <a:srgbClr val="002060"/>
        </a:solidFill>
      </dgm:spPr>
      <dgm:t>
        <a:bodyPr/>
        <a:lstStyle/>
        <a:p>
          <a:r>
            <a:rPr lang="cs-CZ" sz="2400" b="1" dirty="0">
              <a:solidFill>
                <a:schemeClr val="bg1"/>
              </a:solidFill>
              <a:latin typeface="Arial Narrow" panose="020B0606020202030204" pitchFamily="34" charset="0"/>
            </a:rPr>
            <a:t>Rozvoj inovačního ekosystému MSK</a:t>
          </a:r>
        </a:p>
      </dgm:t>
    </dgm:pt>
    <dgm:pt modelId="{07337DB5-EEE0-4E26-A29E-BB19688E308C}" type="parTrans" cxnId="{6FA56D85-3A17-4F29-8CDA-6C32ACBADA4F}">
      <dgm:prSet/>
      <dgm:spPr/>
      <dgm:t>
        <a:bodyPr/>
        <a:lstStyle/>
        <a:p>
          <a:endParaRPr lang="cs-CZ" sz="2800">
            <a:latin typeface="Arial Narrow" panose="020B0606020202030204" pitchFamily="34" charset="0"/>
          </a:endParaRPr>
        </a:p>
      </dgm:t>
    </dgm:pt>
    <dgm:pt modelId="{49DC640E-E7CB-4ED5-B2B2-067861CB6EA1}" type="sibTrans" cxnId="{6FA56D85-3A17-4F29-8CDA-6C32ACBADA4F}">
      <dgm:prSet/>
      <dgm:spPr/>
      <dgm:t>
        <a:bodyPr/>
        <a:lstStyle/>
        <a:p>
          <a:endParaRPr lang="cs-CZ" sz="2800">
            <a:latin typeface="Arial Narrow" panose="020B0606020202030204" pitchFamily="34" charset="0"/>
          </a:endParaRPr>
        </a:p>
      </dgm:t>
    </dgm:pt>
    <dgm:pt modelId="{A74019CA-012C-47B4-97D0-E529D081EEDF}">
      <dgm:prSet phldrT="[Text]" custT="1"/>
      <dgm:spPr>
        <a:solidFill>
          <a:srgbClr val="00A8D0"/>
        </a:solidFill>
      </dgm:spPr>
      <dgm:t>
        <a:bodyPr/>
        <a:lstStyle/>
        <a:p>
          <a:endParaRPr lang="cs-CZ" sz="2800" dirty="0">
            <a:latin typeface="Arial Narrow" panose="020B0606020202030204" pitchFamily="34" charset="0"/>
          </a:endParaRPr>
        </a:p>
        <a:p>
          <a:r>
            <a:rPr lang="cs-CZ" sz="2400" b="1" dirty="0">
              <a:solidFill>
                <a:srgbClr val="002060"/>
              </a:solidFill>
              <a:latin typeface="Arial Narrow" panose="020B0606020202030204" pitchFamily="34" charset="0"/>
            </a:rPr>
            <a:t>Startupy</a:t>
          </a:r>
        </a:p>
        <a:p>
          <a:r>
            <a:rPr lang="cs-CZ" sz="1800" b="0" dirty="0">
              <a:solidFill>
                <a:srgbClr val="002060"/>
              </a:solidFill>
              <a:latin typeface="Arial Narrow" panose="020B0606020202030204" pitchFamily="34" charset="0"/>
            </a:rPr>
            <a:t>(inkubace, akcelerace, rizik. kapitál)</a:t>
          </a:r>
        </a:p>
      </dgm:t>
    </dgm:pt>
    <dgm:pt modelId="{EEA72E6E-7504-4550-825B-638C9FADD7FD}" type="parTrans" cxnId="{DA385023-30B9-481F-AC01-526B1A6381AC}">
      <dgm:prSet/>
      <dgm:spPr/>
      <dgm:t>
        <a:bodyPr/>
        <a:lstStyle/>
        <a:p>
          <a:endParaRPr lang="cs-CZ" sz="2800">
            <a:latin typeface="Arial Narrow" panose="020B0606020202030204" pitchFamily="34" charset="0"/>
          </a:endParaRPr>
        </a:p>
      </dgm:t>
    </dgm:pt>
    <dgm:pt modelId="{7956A5B1-86AC-47F4-B0D8-F58FFE72539A}" type="sibTrans" cxnId="{DA385023-30B9-481F-AC01-526B1A6381AC}">
      <dgm:prSet/>
      <dgm:spPr/>
      <dgm:t>
        <a:bodyPr/>
        <a:lstStyle/>
        <a:p>
          <a:endParaRPr lang="cs-CZ" sz="2800">
            <a:latin typeface="Arial Narrow" panose="020B0606020202030204" pitchFamily="34" charset="0"/>
          </a:endParaRPr>
        </a:p>
      </dgm:t>
    </dgm:pt>
    <dgm:pt modelId="{5D3B5639-087F-4674-8B5B-4F101683EA22}">
      <dgm:prSet phldrT="[Text]" custT="1"/>
      <dgm:spPr>
        <a:solidFill>
          <a:srgbClr val="00A8D0"/>
        </a:solidFill>
      </dgm:spPr>
      <dgm:t>
        <a:bodyPr/>
        <a:lstStyle/>
        <a:p>
          <a:endParaRPr lang="cs-CZ" sz="3200" b="1" dirty="0">
            <a:solidFill>
              <a:srgbClr val="002060"/>
            </a:solidFill>
            <a:latin typeface="Arial Narrow" panose="020B0606020202030204" pitchFamily="34" charset="0"/>
          </a:endParaRPr>
        </a:p>
        <a:p>
          <a:r>
            <a:rPr lang="cs-CZ" sz="2400" b="1" dirty="0">
              <a:solidFill>
                <a:srgbClr val="002060"/>
              </a:solidFill>
              <a:latin typeface="Arial Narrow" panose="020B0606020202030204" pitchFamily="34" charset="0"/>
            </a:rPr>
            <a:t>Inovace</a:t>
          </a:r>
        </a:p>
        <a:p>
          <a:r>
            <a:rPr lang="cs-CZ" sz="1800" b="0" dirty="0">
              <a:solidFill>
                <a:srgbClr val="002060"/>
              </a:solidFill>
              <a:latin typeface="Arial Narrow" panose="020B0606020202030204" pitchFamily="34" charset="0"/>
            </a:rPr>
            <a:t>(koučink, mentoring, technologie)</a:t>
          </a:r>
        </a:p>
      </dgm:t>
    </dgm:pt>
    <dgm:pt modelId="{D7019454-98F0-428F-9641-BB79193D551C}" type="parTrans" cxnId="{355E9899-CB67-471D-82F1-49DAE41B57E3}">
      <dgm:prSet/>
      <dgm:spPr/>
      <dgm:t>
        <a:bodyPr/>
        <a:lstStyle/>
        <a:p>
          <a:endParaRPr lang="cs-CZ" sz="2800">
            <a:latin typeface="Arial Narrow" panose="020B0606020202030204" pitchFamily="34" charset="0"/>
          </a:endParaRPr>
        </a:p>
      </dgm:t>
    </dgm:pt>
    <dgm:pt modelId="{F0ABBE16-B4D5-4466-9287-976C2661238F}" type="sibTrans" cxnId="{355E9899-CB67-471D-82F1-49DAE41B57E3}">
      <dgm:prSet/>
      <dgm:spPr/>
      <dgm:t>
        <a:bodyPr/>
        <a:lstStyle/>
        <a:p>
          <a:endParaRPr lang="cs-CZ" sz="2800">
            <a:latin typeface="Arial Narrow" panose="020B0606020202030204" pitchFamily="34" charset="0"/>
          </a:endParaRPr>
        </a:p>
      </dgm:t>
    </dgm:pt>
    <dgm:pt modelId="{7D744E31-75E7-4E3B-B797-25E7A2CE2A48}">
      <dgm:prSet phldrT="[Text]" custT="1"/>
      <dgm:spPr>
        <a:solidFill>
          <a:srgbClr val="00A8D0"/>
        </a:solidFill>
      </dgm:spPr>
      <dgm:t>
        <a:bodyPr/>
        <a:lstStyle/>
        <a:p>
          <a:r>
            <a:rPr lang="cs-CZ" sz="2400" b="1" dirty="0">
              <a:solidFill>
                <a:srgbClr val="002060"/>
              </a:solidFill>
              <a:latin typeface="Arial Narrow" panose="020B0606020202030204" pitchFamily="34" charset="0"/>
            </a:rPr>
            <a:t>Spolupráce</a:t>
          </a:r>
        </a:p>
        <a:p>
          <a:r>
            <a:rPr lang="cs-CZ" sz="1800" b="0" dirty="0">
              <a:solidFill>
                <a:srgbClr val="002060"/>
              </a:solidFill>
              <a:latin typeface="Arial Narrow" panose="020B0606020202030204" pitchFamily="34" charset="0"/>
            </a:rPr>
            <a:t>(RIS MSK, ProjDev, B2S)</a:t>
          </a:r>
        </a:p>
      </dgm:t>
    </dgm:pt>
    <dgm:pt modelId="{FBDCCAB3-20AB-470C-8B8F-717700126B43}" type="parTrans" cxnId="{2755D696-0879-4C36-96B6-A9C55C3089CA}">
      <dgm:prSet/>
      <dgm:spPr/>
      <dgm:t>
        <a:bodyPr/>
        <a:lstStyle/>
        <a:p>
          <a:endParaRPr lang="cs-CZ" sz="2800">
            <a:latin typeface="Arial Narrow" panose="020B0606020202030204" pitchFamily="34" charset="0"/>
          </a:endParaRPr>
        </a:p>
      </dgm:t>
    </dgm:pt>
    <dgm:pt modelId="{07FD5028-EC6E-46FF-A6F8-29EFDC277FA5}" type="sibTrans" cxnId="{2755D696-0879-4C36-96B6-A9C55C3089CA}">
      <dgm:prSet/>
      <dgm:spPr/>
      <dgm:t>
        <a:bodyPr/>
        <a:lstStyle/>
        <a:p>
          <a:endParaRPr lang="cs-CZ" sz="2800">
            <a:latin typeface="Arial Narrow" panose="020B0606020202030204" pitchFamily="34" charset="0"/>
          </a:endParaRPr>
        </a:p>
      </dgm:t>
    </dgm:pt>
    <dgm:pt modelId="{F7E41CD2-D3F8-4167-B25C-6861FEB04427}">
      <dgm:prSet phldrT="[Text]" custT="1"/>
      <dgm:spPr>
        <a:solidFill>
          <a:srgbClr val="00A8D0"/>
        </a:solidFill>
      </dgm:spPr>
      <dgm:t>
        <a:bodyPr/>
        <a:lstStyle/>
        <a:p>
          <a:r>
            <a:rPr lang="cs-CZ" sz="2400" b="1" dirty="0">
              <a:solidFill>
                <a:srgbClr val="002060"/>
              </a:solidFill>
              <a:latin typeface="Arial Narrow" panose="020B0606020202030204" pitchFamily="34" charset="0"/>
            </a:rPr>
            <a:t>Talent management</a:t>
          </a:r>
        </a:p>
        <a:p>
          <a:r>
            <a:rPr lang="cs-CZ" sz="1800" b="0" dirty="0">
              <a:solidFill>
                <a:srgbClr val="002060"/>
              </a:solidFill>
              <a:latin typeface="Arial Narrow" panose="020B0606020202030204" pitchFamily="34" charset="0"/>
            </a:rPr>
            <a:t>(vzdělávání, expats, marketing)</a:t>
          </a:r>
        </a:p>
      </dgm:t>
    </dgm:pt>
    <dgm:pt modelId="{45BF1E67-3C9F-4F2E-8AC4-3FE83143E9A2}" type="parTrans" cxnId="{654A2106-E7CE-4B4D-A853-510795A1CACB}">
      <dgm:prSet/>
      <dgm:spPr/>
      <dgm:t>
        <a:bodyPr/>
        <a:lstStyle/>
        <a:p>
          <a:endParaRPr lang="cs-CZ" sz="2800">
            <a:latin typeface="Arial Narrow" panose="020B0606020202030204" pitchFamily="34" charset="0"/>
          </a:endParaRPr>
        </a:p>
      </dgm:t>
    </dgm:pt>
    <dgm:pt modelId="{872F6FCF-C7ED-4D51-AA5A-76EA4988A330}" type="sibTrans" cxnId="{654A2106-E7CE-4B4D-A853-510795A1CACB}">
      <dgm:prSet/>
      <dgm:spPr/>
      <dgm:t>
        <a:bodyPr/>
        <a:lstStyle/>
        <a:p>
          <a:endParaRPr lang="cs-CZ" sz="2800">
            <a:latin typeface="Arial Narrow" panose="020B0606020202030204" pitchFamily="34" charset="0"/>
          </a:endParaRPr>
        </a:p>
      </dgm:t>
    </dgm:pt>
    <dgm:pt modelId="{A6C0E86E-56EF-4ADF-B621-63D9798BB9F7}" type="pres">
      <dgm:prSet presAssocID="{89C2EC20-E610-46B5-9163-23BDF90BAD8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1994F7F-50D0-4786-9296-A42C50372778}" type="pres">
      <dgm:prSet presAssocID="{89C2EC20-E610-46B5-9163-23BDF90BAD85}" presName="matrix" presStyleCnt="0"/>
      <dgm:spPr/>
    </dgm:pt>
    <dgm:pt modelId="{3C3904DA-B549-48EA-9928-156BB54C6B82}" type="pres">
      <dgm:prSet presAssocID="{89C2EC20-E610-46B5-9163-23BDF90BAD85}" presName="tile1" presStyleLbl="node1" presStyleIdx="0" presStyleCnt="4"/>
      <dgm:spPr/>
    </dgm:pt>
    <dgm:pt modelId="{FD6A62ED-CB17-4240-941B-3AF24B58DFB3}" type="pres">
      <dgm:prSet presAssocID="{89C2EC20-E610-46B5-9163-23BDF90BAD8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B7B3E1-54DA-42D8-8269-02A1745667B0}" type="pres">
      <dgm:prSet presAssocID="{89C2EC20-E610-46B5-9163-23BDF90BAD85}" presName="tile2" presStyleLbl="node1" presStyleIdx="1" presStyleCnt="4" custLinFactNeighborX="0"/>
      <dgm:spPr/>
    </dgm:pt>
    <dgm:pt modelId="{1CD6E2A6-AF29-46F9-8570-CB9AC642072F}" type="pres">
      <dgm:prSet presAssocID="{89C2EC20-E610-46B5-9163-23BDF90BAD8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C041D43-93A2-4958-B490-FF6565A8753B}" type="pres">
      <dgm:prSet presAssocID="{89C2EC20-E610-46B5-9163-23BDF90BAD85}" presName="tile3" presStyleLbl="node1" presStyleIdx="2" presStyleCnt="4"/>
      <dgm:spPr/>
    </dgm:pt>
    <dgm:pt modelId="{0E010FBE-2CC9-428E-9D1F-FB8DBBD3C8B7}" type="pres">
      <dgm:prSet presAssocID="{89C2EC20-E610-46B5-9163-23BDF90BAD8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E455E0E-5074-49FF-93EB-2141AB7647DB}" type="pres">
      <dgm:prSet presAssocID="{89C2EC20-E610-46B5-9163-23BDF90BAD85}" presName="tile4" presStyleLbl="node1" presStyleIdx="3" presStyleCnt="4" custLinFactNeighborX="0" custLinFactNeighborY="0"/>
      <dgm:spPr/>
    </dgm:pt>
    <dgm:pt modelId="{7A787904-E60E-42F4-A72B-DC5FD9037F37}" type="pres">
      <dgm:prSet presAssocID="{89C2EC20-E610-46B5-9163-23BDF90BAD8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357679E-0284-4433-9901-5C976B9790B7}" type="pres">
      <dgm:prSet presAssocID="{89C2EC20-E610-46B5-9163-23BDF90BAD85}" presName="centerTile" presStyleLbl="fgShp" presStyleIdx="0" presStyleCnt="1" custScaleX="230977" custLinFactNeighborX="-979" custLinFactNeighborY="1321">
        <dgm:presLayoutVars>
          <dgm:chMax val="0"/>
          <dgm:chPref val="0"/>
        </dgm:presLayoutVars>
      </dgm:prSet>
      <dgm:spPr/>
    </dgm:pt>
  </dgm:ptLst>
  <dgm:cxnLst>
    <dgm:cxn modelId="{314CE501-83A3-4285-A318-4E64B125EB3D}" type="presOf" srcId="{F7E41CD2-D3F8-4167-B25C-6861FEB04427}" destId="{7A787904-E60E-42F4-A72B-DC5FD9037F37}" srcOrd="1" destOrd="0" presId="urn:microsoft.com/office/officeart/2005/8/layout/matrix1"/>
    <dgm:cxn modelId="{654A2106-E7CE-4B4D-A853-510795A1CACB}" srcId="{89B5C05F-3C32-402E-8238-FFFD4E534C9D}" destId="{F7E41CD2-D3F8-4167-B25C-6861FEB04427}" srcOrd="3" destOrd="0" parTransId="{45BF1E67-3C9F-4F2E-8AC4-3FE83143E9A2}" sibTransId="{872F6FCF-C7ED-4D51-AA5A-76EA4988A330}"/>
    <dgm:cxn modelId="{DA385023-30B9-481F-AC01-526B1A6381AC}" srcId="{89B5C05F-3C32-402E-8238-FFFD4E534C9D}" destId="{A74019CA-012C-47B4-97D0-E529D081EEDF}" srcOrd="0" destOrd="0" parTransId="{EEA72E6E-7504-4550-825B-638C9FADD7FD}" sibTransId="{7956A5B1-86AC-47F4-B0D8-F58FFE72539A}"/>
    <dgm:cxn modelId="{E257BA37-F2EA-4146-A07F-18F2D1B56C42}" type="presOf" srcId="{89C2EC20-E610-46B5-9163-23BDF90BAD85}" destId="{A6C0E86E-56EF-4ADF-B621-63D9798BB9F7}" srcOrd="0" destOrd="0" presId="urn:microsoft.com/office/officeart/2005/8/layout/matrix1"/>
    <dgm:cxn modelId="{FCAC0C6C-09AA-44F4-8827-C21BBF5EDFAC}" type="presOf" srcId="{7D744E31-75E7-4E3B-B797-25E7A2CE2A48}" destId="{EC041D43-93A2-4958-B490-FF6565A8753B}" srcOrd="0" destOrd="0" presId="urn:microsoft.com/office/officeart/2005/8/layout/matrix1"/>
    <dgm:cxn modelId="{096FF77D-312B-430A-BE0C-37A1F8DB311A}" type="presOf" srcId="{89B5C05F-3C32-402E-8238-FFFD4E534C9D}" destId="{5357679E-0284-4433-9901-5C976B9790B7}" srcOrd="0" destOrd="0" presId="urn:microsoft.com/office/officeart/2005/8/layout/matrix1"/>
    <dgm:cxn modelId="{6FA56D85-3A17-4F29-8CDA-6C32ACBADA4F}" srcId="{89C2EC20-E610-46B5-9163-23BDF90BAD85}" destId="{89B5C05F-3C32-402E-8238-FFFD4E534C9D}" srcOrd="0" destOrd="0" parTransId="{07337DB5-EEE0-4E26-A29E-BB19688E308C}" sibTransId="{49DC640E-E7CB-4ED5-B2B2-067861CB6EA1}"/>
    <dgm:cxn modelId="{8CF2358C-0CF7-4C7E-A657-5B20A5B8C998}" type="presOf" srcId="{5D3B5639-087F-4674-8B5B-4F101683EA22}" destId="{44B7B3E1-54DA-42D8-8269-02A1745667B0}" srcOrd="0" destOrd="0" presId="urn:microsoft.com/office/officeart/2005/8/layout/matrix1"/>
    <dgm:cxn modelId="{59535F8E-550F-41DE-A793-F0AA883AC471}" type="presOf" srcId="{F7E41CD2-D3F8-4167-B25C-6861FEB04427}" destId="{BE455E0E-5074-49FF-93EB-2141AB7647DB}" srcOrd="0" destOrd="0" presId="urn:microsoft.com/office/officeart/2005/8/layout/matrix1"/>
    <dgm:cxn modelId="{2755D696-0879-4C36-96B6-A9C55C3089CA}" srcId="{89B5C05F-3C32-402E-8238-FFFD4E534C9D}" destId="{7D744E31-75E7-4E3B-B797-25E7A2CE2A48}" srcOrd="2" destOrd="0" parTransId="{FBDCCAB3-20AB-470C-8B8F-717700126B43}" sibTransId="{07FD5028-EC6E-46FF-A6F8-29EFDC277FA5}"/>
    <dgm:cxn modelId="{355E9899-CB67-471D-82F1-49DAE41B57E3}" srcId="{89B5C05F-3C32-402E-8238-FFFD4E534C9D}" destId="{5D3B5639-087F-4674-8B5B-4F101683EA22}" srcOrd="1" destOrd="0" parTransId="{D7019454-98F0-428F-9641-BB79193D551C}" sibTransId="{F0ABBE16-B4D5-4466-9287-976C2661238F}"/>
    <dgm:cxn modelId="{A9DFFB9C-622D-4F49-A673-C5A767196865}" type="presOf" srcId="{7D744E31-75E7-4E3B-B797-25E7A2CE2A48}" destId="{0E010FBE-2CC9-428E-9D1F-FB8DBBD3C8B7}" srcOrd="1" destOrd="0" presId="urn:microsoft.com/office/officeart/2005/8/layout/matrix1"/>
    <dgm:cxn modelId="{EC2B2CBB-A724-4A4F-9D01-787941964269}" type="presOf" srcId="{5D3B5639-087F-4674-8B5B-4F101683EA22}" destId="{1CD6E2A6-AF29-46F9-8570-CB9AC642072F}" srcOrd="1" destOrd="0" presId="urn:microsoft.com/office/officeart/2005/8/layout/matrix1"/>
    <dgm:cxn modelId="{AF3296CC-72CD-49C4-8395-9F30CBCE34A4}" type="presOf" srcId="{A74019CA-012C-47B4-97D0-E529D081EEDF}" destId="{FD6A62ED-CB17-4240-941B-3AF24B58DFB3}" srcOrd="1" destOrd="0" presId="urn:microsoft.com/office/officeart/2005/8/layout/matrix1"/>
    <dgm:cxn modelId="{3E1B39F7-CCE1-4B92-B160-898E017944CF}" type="presOf" srcId="{A74019CA-012C-47B4-97D0-E529D081EEDF}" destId="{3C3904DA-B549-48EA-9928-156BB54C6B82}" srcOrd="0" destOrd="0" presId="urn:microsoft.com/office/officeart/2005/8/layout/matrix1"/>
    <dgm:cxn modelId="{9BB0090C-1011-4667-A67D-54B456CEF0C2}" type="presParOf" srcId="{A6C0E86E-56EF-4ADF-B621-63D9798BB9F7}" destId="{A1994F7F-50D0-4786-9296-A42C50372778}" srcOrd="0" destOrd="0" presId="urn:microsoft.com/office/officeart/2005/8/layout/matrix1"/>
    <dgm:cxn modelId="{106E0C86-BC63-4F77-A2CB-68EBAB6BBCD2}" type="presParOf" srcId="{A1994F7F-50D0-4786-9296-A42C50372778}" destId="{3C3904DA-B549-48EA-9928-156BB54C6B82}" srcOrd="0" destOrd="0" presId="urn:microsoft.com/office/officeart/2005/8/layout/matrix1"/>
    <dgm:cxn modelId="{E3C5BFB1-5DBD-471D-9841-7DE63089E1DE}" type="presParOf" srcId="{A1994F7F-50D0-4786-9296-A42C50372778}" destId="{FD6A62ED-CB17-4240-941B-3AF24B58DFB3}" srcOrd="1" destOrd="0" presId="urn:microsoft.com/office/officeart/2005/8/layout/matrix1"/>
    <dgm:cxn modelId="{E6083BEF-3671-4FC4-8B3E-942639291971}" type="presParOf" srcId="{A1994F7F-50D0-4786-9296-A42C50372778}" destId="{44B7B3E1-54DA-42D8-8269-02A1745667B0}" srcOrd="2" destOrd="0" presId="urn:microsoft.com/office/officeart/2005/8/layout/matrix1"/>
    <dgm:cxn modelId="{33175D64-1351-4934-B4FC-52A7F1A670BE}" type="presParOf" srcId="{A1994F7F-50D0-4786-9296-A42C50372778}" destId="{1CD6E2A6-AF29-46F9-8570-CB9AC642072F}" srcOrd="3" destOrd="0" presId="urn:microsoft.com/office/officeart/2005/8/layout/matrix1"/>
    <dgm:cxn modelId="{C5B640DD-653C-452F-A785-4C431349E6B4}" type="presParOf" srcId="{A1994F7F-50D0-4786-9296-A42C50372778}" destId="{EC041D43-93A2-4958-B490-FF6565A8753B}" srcOrd="4" destOrd="0" presId="urn:microsoft.com/office/officeart/2005/8/layout/matrix1"/>
    <dgm:cxn modelId="{076DA892-2E73-4C4D-94C7-34F7902A875E}" type="presParOf" srcId="{A1994F7F-50D0-4786-9296-A42C50372778}" destId="{0E010FBE-2CC9-428E-9D1F-FB8DBBD3C8B7}" srcOrd="5" destOrd="0" presId="urn:microsoft.com/office/officeart/2005/8/layout/matrix1"/>
    <dgm:cxn modelId="{D2089C4F-08DF-4D6D-914A-68DAEEE20083}" type="presParOf" srcId="{A1994F7F-50D0-4786-9296-A42C50372778}" destId="{BE455E0E-5074-49FF-93EB-2141AB7647DB}" srcOrd="6" destOrd="0" presId="urn:microsoft.com/office/officeart/2005/8/layout/matrix1"/>
    <dgm:cxn modelId="{C106E523-377D-4169-860D-F585FD18F10F}" type="presParOf" srcId="{A1994F7F-50D0-4786-9296-A42C50372778}" destId="{7A787904-E60E-42F4-A72B-DC5FD9037F37}" srcOrd="7" destOrd="0" presId="urn:microsoft.com/office/officeart/2005/8/layout/matrix1"/>
    <dgm:cxn modelId="{86C9272C-A9C7-49BA-A90D-E8D15AD3DE1F}" type="presParOf" srcId="{A6C0E86E-56EF-4ADF-B621-63D9798BB9F7}" destId="{5357679E-0284-4433-9901-5C976B9790B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47D64-4782-4FAA-B25B-795C4B6E1829}">
      <dsp:nvSpPr>
        <dsp:cNvPr id="0" name=""/>
        <dsp:cNvSpPr/>
      </dsp:nvSpPr>
      <dsp:spPr>
        <a:xfrm>
          <a:off x="2232" y="947032"/>
          <a:ext cx="1986855" cy="794742"/>
        </a:xfrm>
        <a:prstGeom prst="chevron">
          <a:avLst/>
        </a:prstGeom>
        <a:solidFill>
          <a:srgbClr val="00A8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Arial Narrow" panose="020B0606020202030204" pitchFamily="34" charset="0"/>
            </a:rPr>
            <a:t>Učení se</a:t>
          </a:r>
        </a:p>
      </dsp:txBody>
      <dsp:txXfrm>
        <a:off x="399603" y="947032"/>
        <a:ext cx="1192113" cy="794742"/>
      </dsp:txXfrm>
    </dsp:sp>
    <dsp:sp modelId="{C8592708-132A-480B-BCCD-F2DF774CD10E}">
      <dsp:nvSpPr>
        <dsp:cNvPr id="0" name=""/>
        <dsp:cNvSpPr/>
      </dsp:nvSpPr>
      <dsp:spPr>
        <a:xfrm>
          <a:off x="1790402" y="947032"/>
          <a:ext cx="1986855" cy="794742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Arial Narrow" panose="020B0606020202030204" pitchFamily="34" charset="0"/>
            </a:rPr>
            <a:t>Idea</a:t>
          </a:r>
        </a:p>
      </dsp:txBody>
      <dsp:txXfrm>
        <a:off x="2187773" y="947032"/>
        <a:ext cx="1192113" cy="794742"/>
      </dsp:txXfrm>
    </dsp:sp>
    <dsp:sp modelId="{08562F56-7B94-46F3-9046-E48B925A59E0}">
      <dsp:nvSpPr>
        <dsp:cNvPr id="0" name=""/>
        <dsp:cNvSpPr/>
      </dsp:nvSpPr>
      <dsp:spPr>
        <a:xfrm>
          <a:off x="3578572" y="947032"/>
          <a:ext cx="1986855" cy="794742"/>
        </a:xfrm>
        <a:prstGeom prst="chevron">
          <a:avLst/>
        </a:prstGeom>
        <a:solidFill>
          <a:srgbClr val="00A8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>
              <a:latin typeface="Arial Narrow" panose="020B0606020202030204" pitchFamily="34" charset="0"/>
            </a:rPr>
            <a:t>Design</a:t>
          </a:r>
        </a:p>
      </dsp:txBody>
      <dsp:txXfrm>
        <a:off x="3975943" y="947032"/>
        <a:ext cx="1192113" cy="794742"/>
      </dsp:txXfrm>
    </dsp:sp>
    <dsp:sp modelId="{15873B57-755C-4B83-B75B-BA2CB4659B68}">
      <dsp:nvSpPr>
        <dsp:cNvPr id="0" name=""/>
        <dsp:cNvSpPr/>
      </dsp:nvSpPr>
      <dsp:spPr>
        <a:xfrm>
          <a:off x="5366742" y="947032"/>
          <a:ext cx="1986855" cy="794742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Arial Narrow" panose="020B0606020202030204" pitchFamily="34" charset="0"/>
            </a:rPr>
            <a:t>Ověření</a:t>
          </a:r>
        </a:p>
      </dsp:txBody>
      <dsp:txXfrm>
        <a:off x="5764113" y="947032"/>
        <a:ext cx="1192113" cy="794742"/>
      </dsp:txXfrm>
    </dsp:sp>
    <dsp:sp modelId="{9A7342D5-3ACF-4C3A-96F3-AE69237D7D69}">
      <dsp:nvSpPr>
        <dsp:cNvPr id="0" name=""/>
        <dsp:cNvSpPr/>
      </dsp:nvSpPr>
      <dsp:spPr>
        <a:xfrm>
          <a:off x="7154912" y="947032"/>
          <a:ext cx="1986855" cy="794742"/>
        </a:xfrm>
        <a:prstGeom prst="chevron">
          <a:avLst/>
        </a:prstGeom>
        <a:solidFill>
          <a:srgbClr val="00A8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latin typeface="Arial Narrow" panose="020B0606020202030204" pitchFamily="34" charset="0"/>
            </a:rPr>
            <a:t>Růst</a:t>
          </a:r>
        </a:p>
      </dsp:txBody>
      <dsp:txXfrm>
        <a:off x="7552283" y="947032"/>
        <a:ext cx="1192113" cy="794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3904DA-B549-48EA-9928-156BB54C6B82}">
      <dsp:nvSpPr>
        <dsp:cNvPr id="0" name=""/>
        <dsp:cNvSpPr/>
      </dsp:nvSpPr>
      <dsp:spPr>
        <a:xfrm rot="16200000">
          <a:off x="920216" y="-920216"/>
          <a:ext cx="1977679" cy="3818112"/>
        </a:xfrm>
        <a:prstGeom prst="round1Rect">
          <a:avLst/>
        </a:prstGeom>
        <a:solidFill>
          <a:srgbClr val="00A8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800" kern="1200" dirty="0">
            <a:latin typeface="Arial Narrow" panose="020B060602020203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rgbClr val="002060"/>
              </a:solidFill>
              <a:latin typeface="Arial Narrow" panose="020B0606020202030204" pitchFamily="34" charset="0"/>
            </a:rPr>
            <a:t>Startupy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>
              <a:solidFill>
                <a:srgbClr val="002060"/>
              </a:solidFill>
              <a:latin typeface="Arial Narrow" panose="020B0606020202030204" pitchFamily="34" charset="0"/>
            </a:rPr>
            <a:t>(inkubace, akcelerace, rizik. kapitál)</a:t>
          </a:r>
        </a:p>
      </dsp:txBody>
      <dsp:txXfrm rot="5400000">
        <a:off x="0" y="0"/>
        <a:ext cx="3818112" cy="1483259"/>
      </dsp:txXfrm>
    </dsp:sp>
    <dsp:sp modelId="{44B7B3E1-54DA-42D8-8269-02A1745667B0}">
      <dsp:nvSpPr>
        <dsp:cNvPr id="0" name=""/>
        <dsp:cNvSpPr/>
      </dsp:nvSpPr>
      <dsp:spPr>
        <a:xfrm>
          <a:off x="3818112" y="0"/>
          <a:ext cx="3818112" cy="1977679"/>
        </a:xfrm>
        <a:prstGeom prst="round1Rect">
          <a:avLst/>
        </a:prstGeom>
        <a:solidFill>
          <a:srgbClr val="00A8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200" b="1" kern="1200" dirty="0">
            <a:solidFill>
              <a:srgbClr val="002060"/>
            </a:solidFill>
            <a:latin typeface="Arial Narrow" panose="020B0606020202030204" pitchFamily="34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rgbClr val="002060"/>
              </a:solidFill>
              <a:latin typeface="Arial Narrow" panose="020B0606020202030204" pitchFamily="34" charset="0"/>
            </a:rPr>
            <a:t>Inovace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>
              <a:solidFill>
                <a:srgbClr val="002060"/>
              </a:solidFill>
              <a:latin typeface="Arial Narrow" panose="020B0606020202030204" pitchFamily="34" charset="0"/>
            </a:rPr>
            <a:t>(koučink, mentoring, technologie)</a:t>
          </a:r>
        </a:p>
      </dsp:txBody>
      <dsp:txXfrm>
        <a:off x="3818112" y="0"/>
        <a:ext cx="3818112" cy="1483259"/>
      </dsp:txXfrm>
    </dsp:sp>
    <dsp:sp modelId="{EC041D43-93A2-4958-B490-FF6565A8753B}">
      <dsp:nvSpPr>
        <dsp:cNvPr id="0" name=""/>
        <dsp:cNvSpPr/>
      </dsp:nvSpPr>
      <dsp:spPr>
        <a:xfrm rot="10800000">
          <a:off x="0" y="1977679"/>
          <a:ext cx="3818112" cy="1977679"/>
        </a:xfrm>
        <a:prstGeom prst="round1Rect">
          <a:avLst/>
        </a:prstGeom>
        <a:solidFill>
          <a:srgbClr val="00A8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rgbClr val="002060"/>
              </a:solidFill>
              <a:latin typeface="Arial Narrow" panose="020B0606020202030204" pitchFamily="34" charset="0"/>
            </a:rPr>
            <a:t>Spolupráce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>
              <a:solidFill>
                <a:srgbClr val="002060"/>
              </a:solidFill>
              <a:latin typeface="Arial Narrow" panose="020B0606020202030204" pitchFamily="34" charset="0"/>
            </a:rPr>
            <a:t>(RIS MSK, ProjDev, B2S)</a:t>
          </a:r>
        </a:p>
      </dsp:txBody>
      <dsp:txXfrm rot="10800000">
        <a:off x="0" y="2472099"/>
        <a:ext cx="3818112" cy="1483259"/>
      </dsp:txXfrm>
    </dsp:sp>
    <dsp:sp modelId="{BE455E0E-5074-49FF-93EB-2141AB7647DB}">
      <dsp:nvSpPr>
        <dsp:cNvPr id="0" name=""/>
        <dsp:cNvSpPr/>
      </dsp:nvSpPr>
      <dsp:spPr>
        <a:xfrm rot="5400000">
          <a:off x="4738329" y="1057463"/>
          <a:ext cx="1977679" cy="3818112"/>
        </a:xfrm>
        <a:prstGeom prst="round1Rect">
          <a:avLst/>
        </a:prstGeom>
        <a:solidFill>
          <a:srgbClr val="00A8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rgbClr val="002060"/>
              </a:solidFill>
              <a:latin typeface="Arial Narrow" panose="020B0606020202030204" pitchFamily="34" charset="0"/>
            </a:rPr>
            <a:t>Talent management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kern="1200" dirty="0">
              <a:solidFill>
                <a:srgbClr val="002060"/>
              </a:solidFill>
              <a:latin typeface="Arial Narrow" panose="020B0606020202030204" pitchFamily="34" charset="0"/>
            </a:rPr>
            <a:t>(vzdělávání, expats, marketing)</a:t>
          </a:r>
        </a:p>
      </dsp:txBody>
      <dsp:txXfrm rot="-5400000">
        <a:off x="3818112" y="2472098"/>
        <a:ext cx="3818112" cy="1483259"/>
      </dsp:txXfrm>
    </dsp:sp>
    <dsp:sp modelId="{5357679E-0284-4433-9901-5C976B9790B7}">
      <dsp:nvSpPr>
        <dsp:cNvPr id="0" name=""/>
        <dsp:cNvSpPr/>
      </dsp:nvSpPr>
      <dsp:spPr>
        <a:xfrm>
          <a:off x="1149996" y="1496322"/>
          <a:ext cx="5291377" cy="988839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bg1"/>
              </a:solidFill>
              <a:latin typeface="Arial Narrow" panose="020B0606020202030204" pitchFamily="34" charset="0"/>
            </a:rPr>
            <a:t>Rozvoj inovačního ekosystému MSK</a:t>
          </a:r>
        </a:p>
      </dsp:txBody>
      <dsp:txXfrm>
        <a:off x="1198267" y="1544593"/>
        <a:ext cx="5194835" cy="892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3879B-80FD-4DC8-A502-2600D8ED44EC}" type="datetimeFigureOut">
              <a:rPr lang="cs-CZ"/>
              <a:t>12.03.2024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64F43-15BA-4507-8975-65029F71B838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4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cs-CZ" dirty="0">
              <a:ea typeface="Calibri"/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7AA3-2718-45BB-B324-8D292EC7B7AC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4756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31B70-9183-41FD-9B71-2E2AA0D91DF8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0743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31B70-9183-41FD-9B71-2E2AA0D91DF8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3962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31B70-9183-41FD-9B71-2E2AA0D91DF8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4638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31B70-9183-41FD-9B71-2E2AA0D91DF8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1815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64F43-15BA-4507-8975-65029F71B838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4341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E4315-64D2-42CB-A5F7-389AD4025D53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0389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31B70-9183-41FD-9B71-2E2AA0D91DF8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6022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31B70-9183-41FD-9B71-2E2AA0D91DF8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6280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31B70-9183-41FD-9B71-2E2AA0D91DF8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6498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31B70-9183-41FD-9B71-2E2AA0D91DF8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9223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31B70-9183-41FD-9B71-2E2AA0D91DF8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2813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31B70-9183-41FD-9B71-2E2AA0D91DF8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4987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31B70-9183-41FD-9B71-2E2AA0D91DF8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1078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1F8426-8F41-8CA3-E7B1-4168AFFB5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D5E3E1-21DC-792F-4573-447449308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489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288443-75A0-E92F-453D-16938981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7A67A84-9945-BBCD-4778-0C6ED896D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47C878-1D25-A5B0-DFD2-179187054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B31B1-069F-47E4-A2B3-746AA441CE71}" type="datetime1">
              <a:rPr lang="cs-CZ" smtClean="0"/>
              <a:t>12.03.2024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3E8048-A21A-244B-98D4-D5601029D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2C0233-72C7-FCE8-D80A-8A38008D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779C-A7FE-432F-9B52-C5E0CDA8611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498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4F52E82-8D02-2DAA-2540-D84C345508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77D05C7-AE20-2911-012D-3C29EC4C0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B3A094-FF9F-517A-28DB-C77BAA186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FC02-30DC-4991-A01A-3EE62F8775F9}" type="datetime1">
              <a:rPr lang="cs-CZ" smtClean="0"/>
              <a:t>12.03.2024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DF457C-8D45-DB9E-B9D2-89B299E8A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D3B1A6-3D1D-DBAE-B707-55BEBD58C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779C-A7FE-432F-9B52-C5E0CDA8611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3214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ners, local community">
  <p:cSld name="Partners, local communit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1708030" y="1054188"/>
            <a:ext cx="8826501" cy="62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868"/>
              </a:buClr>
              <a:buSzPts val="4000"/>
              <a:buFont typeface="Arial"/>
              <a:buNone/>
              <a:defRPr sz="4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1708029" y="2363638"/>
            <a:ext cx="8826622" cy="381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3868"/>
              </a:buClr>
              <a:buSzPts val="1800"/>
              <a:buFont typeface="Arial"/>
              <a:buChar char="•"/>
              <a:defRPr sz="1800"/>
            </a:lvl1pPr>
            <a:lvl2pPr marL="914400" lvl="1" indent="-3302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868"/>
              </a:buClr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868"/>
              </a:buClr>
              <a:buSzPts val="1400"/>
              <a:buFont typeface="Arial"/>
              <a:buChar char="•"/>
              <a:defRPr sz="1400"/>
            </a:lvl3pPr>
            <a:lvl4pPr marL="1828800" lvl="3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868"/>
              </a:buClr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3868"/>
              </a:buClr>
              <a:buSzPts val="1200"/>
              <a:buFont typeface="Arial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2"/>
          </p:nvPr>
        </p:nvSpPr>
        <p:spPr>
          <a:xfrm>
            <a:off x="1708150" y="1724025"/>
            <a:ext cx="8826501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868"/>
              </a:buClr>
              <a:buSzPts val="1800"/>
              <a:buFont typeface="Arial"/>
              <a:buNone/>
              <a:defRPr sz="1800">
                <a:solidFill>
                  <a:srgbClr val="6CA3CD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68"/>
              </a:buClr>
              <a:buSzPts val="2400"/>
              <a:buFont typeface="Arial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68"/>
              </a:buClr>
              <a:buSzPts val="2000"/>
              <a:buFont typeface="Arial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68"/>
              </a:buClr>
              <a:buSzPts val="1800"/>
              <a:buFont typeface="Arial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868"/>
              </a:buClr>
              <a:buSzPts val="18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4556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410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SAH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 hasCustomPrompt="1"/>
          </p:nvPr>
        </p:nvSpPr>
        <p:spPr>
          <a:xfrm>
            <a:off x="838200" y="943430"/>
            <a:ext cx="10515600" cy="747259"/>
          </a:xfrm>
          <a:prstGeom prst="rect">
            <a:avLst/>
          </a:prstGeom>
        </p:spPr>
        <p:txBody>
          <a:bodyPr/>
          <a:lstStyle>
            <a:lvl1pPr>
              <a:defRPr sz="2800" b="1" i="0">
                <a:solidFill>
                  <a:srgbClr val="EF2A28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972600" y="4000655"/>
            <a:ext cx="10515600" cy="222734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800" b="0" i="0">
                <a:solidFill>
                  <a:srgbClr val="014990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t> ODRÁŽKA ČÍSLO 1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t> ODRÁŽKA ČÍSLO 2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t>ODRÁŽKA ČÍSLO 3</a:t>
            </a: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4990"/>
              </a:solidFill>
              <a:effectLst/>
              <a:uLnTx/>
              <a:uFillTx/>
              <a:latin typeface="Montserrat" charset="0"/>
              <a:ea typeface="Montserrat" charset="0"/>
              <a:cs typeface="Montserrat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t>ODRÁŽKA ČÍSLO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t>4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kumimoji="0" lang="tr-TR" sz="1800" b="0" i="0" u="none" strike="noStrike" kern="1200" cap="none" spc="0" normalizeH="0" baseline="0" noProof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t>ODRÁŽKA ČÍSLO 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7630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59B223-9048-4BCD-D2F8-20B29F238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26A27A-78B0-E9B2-564E-FF2CC29B9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7936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93C0FE-F6AF-CCF4-384F-03095571F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DAF1DC-CDF0-5EC3-F857-CAFC191CA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05734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9DA6A0-B544-CB25-AC1D-7F5CF4888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C300D4-DE0E-7FAE-AD7A-3C08463BF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5CEB8E1-71A2-BBAA-36CB-FE7ED6BC9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4067C7A-AFCE-9833-2C6A-BA3FB54FF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731C-E705-431D-AE69-82041CF0D269}" type="datetime1">
              <a:rPr lang="cs-CZ" smtClean="0"/>
              <a:t>12.03.2024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73BDF75-091A-3BA6-5D02-2953718A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BD8D8DA-8189-FE9E-966C-2ECA788A9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779C-A7FE-432F-9B52-C5E0CDA8611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079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1A96A-A528-75B3-3139-CF6E4150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489BCE-9D3D-F486-E43B-F3E60EDBF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72E269F-10F8-EE9C-A0B7-A7D3999AE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51AA349-B5EE-13DF-65E8-0F88CC95D9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7DF7A00-CC81-009E-5A4F-961C107A8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C77D54B-866C-8B69-7A9C-0CEBCD871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B5FB-B90A-4DBB-BA84-4551135E6792}" type="datetime1">
              <a:rPr lang="cs-CZ" smtClean="0"/>
              <a:t>12.03.2024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12D65E9-B8BD-85C1-A9D9-26EED005E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6628167-EA82-D51E-AD28-7341188E1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779C-A7FE-432F-9B52-C5E0CDA8611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689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D019B9-E542-0DAE-2610-614575CAE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1402038-F360-9D98-CB0B-3EB5D267A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3ACF-6AC6-4831-8DD7-97029AFEBACF}" type="datetime1">
              <a:rPr lang="cs-CZ" smtClean="0"/>
              <a:t>12.03.2024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653A7A7-EF2B-9567-FF70-1A55599E6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C88E4C-8348-E4C2-14B0-0DA557733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779C-A7FE-432F-9B52-C5E0CDA8611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515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53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5DF422-DF9F-994A-9E96-24525FA2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3ADA44-D529-3A7D-60BE-6EFA882D5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FA9669B-C816-DB12-A085-A3251D568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280E1B-465D-5654-ABA3-A9ACA09D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79BA0-04FE-4EFB-8024-40FDD30405FB}" type="datetime1">
              <a:rPr lang="cs-CZ" smtClean="0"/>
              <a:t>12.03.2024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C71AA1D-D186-47A5-A68C-A1654CF16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C93D135-5351-1624-6E7E-C0B8340DC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779C-A7FE-432F-9B52-C5E0CDA8611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2315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4303C5-20DD-55DE-4D20-063416F9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A5DD44E-5183-F93B-FFDF-FA1DD66ED7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5F97AE7-3A7A-8C14-230B-650A72893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8621BB0-CCC9-D9FE-D24E-41EC19180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1D41-2E7F-4F5E-BE7E-9CE909232A29}" type="datetime1">
              <a:rPr lang="cs-CZ" smtClean="0"/>
              <a:t>12.03.2024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423A06F-2417-6D7C-8131-7222B2AB2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D7B2539-5A4F-75E3-092B-711C75826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E779C-A7FE-432F-9B52-C5E0CDA8611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537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C63FE99-1A87-8B99-E969-CFE46283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C70DA1-6D8D-74D2-0944-DD8085D07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E5708C-50A3-E550-CC2B-F53B42D6AA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6AA8D-0A8A-4EDD-A8AB-6A3E4C75BEA2}" type="datetime1">
              <a:rPr lang="cs-CZ" smtClean="0"/>
              <a:t>12.03.2024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6438F5-ACB2-EBDB-EA66-C444CB0C1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03FC1F-5122-325B-5DAE-7FAD4FDCC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E779C-A7FE-432F-9B52-C5E0CDA8611D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98BF714-0CC0-FCD1-2F20-7551E7062D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Zástupný obsah 5" descr="Obsah obrázku oblečení, osoba, lidé, sedící&#10;&#10;Popis byl vytvořen automaticky">
            <a:extLst>
              <a:ext uri="{FF2B5EF4-FFF2-40B4-BE49-F238E27FC236}">
                <a16:creationId xmlns:a16="http://schemas.microsoft.com/office/drawing/2014/main" id="{D6BEC524-7D1F-7B0E-AC38-03ED9C40A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15"/>
          <a:stretch/>
        </p:blipFill>
        <p:spPr>
          <a:xfrm>
            <a:off x="0" y="6694618"/>
            <a:ext cx="12192000" cy="1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7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35" r:id="rId12"/>
    <p:sldLayoutId id="2147483836" r:id="rId13"/>
    <p:sldLayoutId id="2147483838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C498C"/>
          </a:solidFill>
          <a:latin typeface="Montserrat ExtraBold" panose="00000900000000000000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hyperlink" Target="https://m-ta.cz/" TargetMode="Externa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hyperlink" Target="https://www.ostravaexpat.eu/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293D09-8F9C-2AEA-30E1-C7FFBA7A3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77" y="-2336"/>
            <a:ext cx="12213149" cy="691847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1145828-8212-0746-52AC-92859EDF7D20}"/>
              </a:ext>
            </a:extLst>
          </p:cNvPr>
          <p:cNvSpPr txBox="1"/>
          <p:nvPr/>
        </p:nvSpPr>
        <p:spPr>
          <a:xfrm>
            <a:off x="1283729" y="2570223"/>
            <a:ext cx="9622331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cs-CZ" sz="4400" b="1" kern="0" dirty="0">
                <a:solidFill>
                  <a:schemeClr val="bg1"/>
                </a:solidFill>
                <a:latin typeface="Montserrat"/>
                <a:cs typeface="Arial"/>
              </a:rPr>
              <a:t>Moravskoslezské inovační centrum Ostrava, a.s.</a:t>
            </a:r>
            <a:endParaRPr lang="cs-CZ" sz="1600" kern="0" dirty="0">
              <a:solidFill>
                <a:srgbClr val="004990"/>
              </a:solidFill>
              <a:latin typeface="Montserrat"/>
              <a:cs typeface="Arial"/>
            </a:endParaRPr>
          </a:p>
        </p:txBody>
      </p:sp>
      <p:pic>
        <p:nvPicPr>
          <p:cNvPr id="6" name="Picture 9" descr="Logo&#10;&#10;Description automatically generated">
            <a:extLst>
              <a:ext uri="{FF2B5EF4-FFF2-40B4-BE49-F238E27FC236}">
                <a16:creationId xmlns:a16="http://schemas.microsoft.com/office/drawing/2014/main" id="{A160AC3E-F33A-DDEE-9361-9C8A2658F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0660" y="5843074"/>
            <a:ext cx="1736785" cy="87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18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3A568A3-2CAB-40BB-90BA-46D93C6C81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858" y="4030"/>
            <a:ext cx="365893" cy="1354015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FBA8B8CD-A926-4BD0-825D-8A8DB6E4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08" y="365125"/>
            <a:ext cx="10515600" cy="1557460"/>
          </a:xfrm>
        </p:spPr>
        <p:txBody>
          <a:bodyPr/>
          <a:lstStyle/>
          <a:p>
            <a:r>
              <a:rPr lang="cs-CZ" dirty="0">
                <a:latin typeface="Montserrat ExtraBold"/>
              </a:rPr>
              <a:t>Realizoval MSIC</a:t>
            </a:r>
          </a:p>
        </p:txBody>
      </p:sp>
      <p:pic>
        <p:nvPicPr>
          <p:cNvPr id="3" name="Obrázek 5">
            <a:extLst>
              <a:ext uri="{FF2B5EF4-FFF2-40B4-BE49-F238E27FC236}">
                <a16:creationId xmlns:a16="http://schemas.microsoft.com/office/drawing/2014/main" id="{900594A9-329B-5D1D-5D9C-BC5B057B1C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758"/>
          <a:stretch/>
        </p:blipFill>
        <p:spPr>
          <a:xfrm>
            <a:off x="1222574" y="1682496"/>
            <a:ext cx="9145684" cy="734706"/>
          </a:xfrm>
          <a:prstGeom prst="rect">
            <a:avLst/>
          </a:prstGeom>
        </p:spPr>
      </p:pic>
      <p:pic>
        <p:nvPicPr>
          <p:cNvPr id="6" name="Obrázek 5">
            <a:hlinkClick r:id="rId5"/>
            <a:extLst>
              <a:ext uri="{FF2B5EF4-FFF2-40B4-BE49-F238E27FC236}">
                <a16:creationId xmlns:a16="http://schemas.microsoft.com/office/drawing/2014/main" id="{EA48B620-B3CF-749B-555E-150FD6CF7A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7120" y="2584983"/>
            <a:ext cx="1615857" cy="691058"/>
          </a:xfrm>
          <a:prstGeom prst="rect">
            <a:avLst/>
          </a:prstGeom>
        </p:spPr>
      </p:pic>
      <p:pic>
        <p:nvPicPr>
          <p:cNvPr id="7" name="Obrázek 6">
            <a:hlinkClick r:id="rId7"/>
            <a:extLst>
              <a:ext uri="{FF2B5EF4-FFF2-40B4-BE49-F238E27FC236}">
                <a16:creationId xmlns:a16="http://schemas.microsoft.com/office/drawing/2014/main" id="{DBB68F15-806A-B0BB-DCB5-691E030A36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0529" y="2702170"/>
            <a:ext cx="2306274" cy="47430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E537EFA-045E-154E-FF77-0B9BD0D70E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7777" y="4195895"/>
            <a:ext cx="1766517" cy="50740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56563B7-9D0C-AEA9-19A2-0D97AA13D622}"/>
              </a:ext>
            </a:extLst>
          </p:cNvPr>
          <p:cNvSpPr txBox="1"/>
          <p:nvPr/>
        </p:nvSpPr>
        <p:spPr>
          <a:xfrm>
            <a:off x="8127456" y="2476416"/>
            <a:ext cx="179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Ambassador programme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F2B24D9-9784-7C24-FF2C-A61CF20CBBD9}"/>
              </a:ext>
            </a:extLst>
          </p:cNvPr>
          <p:cNvSpPr txBox="1"/>
          <p:nvPr/>
        </p:nvSpPr>
        <p:spPr>
          <a:xfrm>
            <a:off x="1827777" y="2655195"/>
            <a:ext cx="16158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MarKom Strategie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WorkInCzechia</a:t>
            </a:r>
          </a:p>
          <a:p>
            <a:endParaRPr lang="cs-CZ" dirty="0">
              <a:solidFill>
                <a:srgbClr val="004990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Cool </a:t>
            </a:r>
            <a:r>
              <a:rPr lang="cs-CZ" dirty="0">
                <a:solidFill>
                  <a:srgbClr val="004990"/>
                </a:solidFill>
              </a:rPr>
              <a:t>Valley</a:t>
            </a:r>
            <a:r>
              <a:rPr lang="cs-CZ" dirty="0"/>
              <a:t>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206653E-4A48-9F32-A938-3219F7546E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5230" y="3787687"/>
            <a:ext cx="2104076" cy="58977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4FCE580-77EF-F1C2-55C3-75E2407D55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5562" y="5152796"/>
            <a:ext cx="1625600" cy="10541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463FD1C-C3B3-E97E-6B65-32134C3D7F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71403" y="3334501"/>
            <a:ext cx="1524000" cy="5080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3495544-CB73-5057-CEAB-6022C59009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73313" y="4377466"/>
            <a:ext cx="1615857" cy="6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94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3A568A3-2CAB-40BB-90BA-46D93C6C81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858" y="4030"/>
            <a:ext cx="365893" cy="1354015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FBA8B8CD-A926-4BD0-825D-8A8DB6E4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08" y="365125"/>
            <a:ext cx="10515600" cy="1557460"/>
          </a:xfrm>
        </p:spPr>
        <p:txBody>
          <a:bodyPr/>
          <a:lstStyle/>
          <a:p>
            <a:r>
              <a:rPr lang="cs-CZ" dirty="0">
                <a:latin typeface="Montserrat ExtraBold"/>
              </a:rPr>
              <a:t>Partneři realizovali např.</a:t>
            </a:r>
          </a:p>
        </p:txBody>
      </p:sp>
      <p:pic>
        <p:nvPicPr>
          <p:cNvPr id="2" name="Obrázek 5">
            <a:extLst>
              <a:ext uri="{FF2B5EF4-FFF2-40B4-BE49-F238E27FC236}">
                <a16:creationId xmlns:a16="http://schemas.microsoft.com/office/drawing/2014/main" id="{C083FEE1-DAD8-82B7-3737-9A24CF252D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758"/>
          <a:stretch/>
        </p:blipFill>
        <p:spPr>
          <a:xfrm>
            <a:off x="917769" y="1494928"/>
            <a:ext cx="9145684" cy="73470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D40FBF3-F93E-B733-2FF1-25621999C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4667" y="2397415"/>
            <a:ext cx="1945525" cy="178524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2D2B5E6-FFE2-1A18-5CE5-BAD93FEB98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6775" y="2521197"/>
            <a:ext cx="1998980" cy="129304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E75D3F4-BD21-1F70-C132-535F9C3AE9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6775" y="3937486"/>
            <a:ext cx="1998980" cy="4454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3FE8ED0-E95C-18E9-A96A-D4DEB52985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1309" y="2521197"/>
            <a:ext cx="1791010" cy="95930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D607C01-911E-766E-DF60-47EDDD7B0F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0423" y="4486492"/>
            <a:ext cx="2216638" cy="51976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1739C7D-3894-E755-5B1D-EB3724C9A7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8338" y="2521197"/>
            <a:ext cx="1549084" cy="52005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64E6D18-9737-071F-4814-79764BFB69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10427" y="5140216"/>
            <a:ext cx="1791010" cy="50902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73527BD-0E74-C07D-2F0A-0851125B20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91861" y="3697704"/>
            <a:ext cx="2027139" cy="44542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378C3FC-5E50-DD42-9EC4-E5BF2FD064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85653" y="5713032"/>
            <a:ext cx="1670345" cy="54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67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3A568A3-2CAB-40BB-90BA-46D93C6C81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858" y="4030"/>
            <a:ext cx="365893" cy="1354015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FBA8B8CD-A926-4BD0-825D-8A8DB6E4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08" y="365125"/>
            <a:ext cx="10515600" cy="1557460"/>
          </a:xfrm>
        </p:spPr>
        <p:txBody>
          <a:bodyPr/>
          <a:lstStyle/>
          <a:p>
            <a:r>
              <a:rPr lang="cs-CZ" dirty="0">
                <a:latin typeface="Montserrat ExtraBold"/>
              </a:rPr>
              <a:t>Co se nepovedlo?</a:t>
            </a:r>
          </a:p>
        </p:txBody>
      </p:sp>
      <p:pic>
        <p:nvPicPr>
          <p:cNvPr id="3" name="Obrázek 5">
            <a:extLst>
              <a:ext uri="{FF2B5EF4-FFF2-40B4-BE49-F238E27FC236}">
                <a16:creationId xmlns:a16="http://schemas.microsoft.com/office/drawing/2014/main" id="{303FF452-8C9E-841C-2620-E9E30074DE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758"/>
          <a:stretch/>
        </p:blipFill>
        <p:spPr>
          <a:xfrm>
            <a:off x="894329" y="1588712"/>
            <a:ext cx="9145684" cy="73470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CFFB77A-2E77-D3C5-D2EE-EFFB82D1F4F8}"/>
              </a:ext>
            </a:extLst>
          </p:cNvPr>
          <p:cNvSpPr txBox="1"/>
          <p:nvPr/>
        </p:nvSpPr>
        <p:spPr>
          <a:xfrm>
            <a:off x="4268562" y="3937410"/>
            <a:ext cx="3359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>
                <a:solidFill>
                  <a:srgbClr val="FF0000"/>
                </a:solidFill>
              </a:rPr>
              <a:t>Creative Class</a:t>
            </a:r>
          </a:p>
          <a:p>
            <a:endParaRPr lang="cs-CZ" sz="2400" b="1" i="1" dirty="0">
              <a:solidFill>
                <a:srgbClr val="FF0000"/>
              </a:solidFill>
            </a:endParaRPr>
          </a:p>
          <a:p>
            <a:r>
              <a:rPr lang="cs-CZ" sz="2400" b="1" i="1" dirty="0">
                <a:solidFill>
                  <a:srgbClr val="FF0000"/>
                </a:solidFill>
              </a:rPr>
              <a:t>Benchmark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71824D1-9784-76AF-6B9F-27FC907900DB}"/>
              </a:ext>
            </a:extLst>
          </p:cNvPr>
          <p:cNvSpPr txBox="1"/>
          <p:nvPr/>
        </p:nvSpPr>
        <p:spPr>
          <a:xfrm>
            <a:off x="1499532" y="2561411"/>
            <a:ext cx="16158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MarKom Strategie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WorkInCzechia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Ostravské velvyslanectví v Praze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B438837-F903-811F-5584-2D24A32158FC}"/>
              </a:ext>
            </a:extLst>
          </p:cNvPr>
          <p:cNvSpPr txBox="1"/>
          <p:nvPr/>
        </p:nvSpPr>
        <p:spPr>
          <a:xfrm>
            <a:off x="7799211" y="2382632"/>
            <a:ext cx="179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Ambassador programme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8219E1-8DB5-864A-86B3-C1891D7EB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9532" y="4956587"/>
            <a:ext cx="1462238" cy="40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15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3A568A3-2CAB-40BB-90BA-46D93C6C81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858" y="4030"/>
            <a:ext cx="365893" cy="1354015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FBA8B8CD-A926-4BD0-825D-8A8DB6E4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08" y="365125"/>
            <a:ext cx="10515600" cy="1557460"/>
          </a:xfrm>
        </p:spPr>
        <p:txBody>
          <a:bodyPr/>
          <a:lstStyle/>
          <a:p>
            <a:r>
              <a:rPr lang="cs-CZ" dirty="0">
                <a:latin typeface="Montserrat ExtraBold"/>
              </a:rPr>
              <a:t>MSIC a plán 2024+: stát se orchestrátorem a aktualizovat RIS</a:t>
            </a:r>
          </a:p>
        </p:txBody>
      </p:sp>
      <p:pic>
        <p:nvPicPr>
          <p:cNvPr id="2" name="Obrázek 5">
            <a:extLst>
              <a:ext uri="{FF2B5EF4-FFF2-40B4-BE49-F238E27FC236}">
                <a16:creationId xmlns:a16="http://schemas.microsoft.com/office/drawing/2014/main" id="{FF725582-8553-9165-CABF-C497761F48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758"/>
          <a:stretch/>
        </p:blipFill>
        <p:spPr>
          <a:xfrm>
            <a:off x="777096" y="1987294"/>
            <a:ext cx="9145684" cy="73470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ED4AB23-9E5D-8A9B-793B-F9112F30BC0E}"/>
              </a:ext>
            </a:extLst>
          </p:cNvPr>
          <p:cNvSpPr txBox="1"/>
          <p:nvPr/>
        </p:nvSpPr>
        <p:spPr>
          <a:xfrm>
            <a:off x="5011187" y="2869706"/>
            <a:ext cx="1791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4990"/>
                </a:solidFill>
              </a:rPr>
              <a:t>Post_doc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5DB8783-21DF-AD73-957D-062B1C20A96E}"/>
              </a:ext>
            </a:extLst>
          </p:cNvPr>
          <p:cNvSpPr txBox="1"/>
          <p:nvPr/>
        </p:nvSpPr>
        <p:spPr>
          <a:xfrm>
            <a:off x="4416400" y="5244257"/>
            <a:ext cx="335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>
                <a:solidFill>
                  <a:srgbClr val="004990"/>
                </a:solidFill>
              </a:rPr>
              <a:t>Benchmark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D04C340-5145-A961-3783-7E8F66CE4EC9}"/>
              </a:ext>
            </a:extLst>
          </p:cNvPr>
          <p:cNvSpPr txBox="1"/>
          <p:nvPr/>
        </p:nvSpPr>
        <p:spPr>
          <a:xfrm>
            <a:off x="1270842" y="2869706"/>
            <a:ext cx="1615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4990"/>
                </a:solidFill>
              </a:rPr>
              <a:t>MarKom Strategie</a:t>
            </a:r>
          </a:p>
          <a:p>
            <a:endParaRPr lang="cs-CZ" dirty="0">
              <a:solidFill>
                <a:srgbClr val="004990"/>
              </a:solidFill>
            </a:endParaRPr>
          </a:p>
          <a:p>
            <a:r>
              <a:rPr lang="cs-CZ" dirty="0">
                <a:solidFill>
                  <a:srgbClr val="004990"/>
                </a:solidFill>
              </a:rPr>
              <a:t>Work in MSK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E15F482-0F81-5CA4-D4F2-D5675861E451}"/>
              </a:ext>
            </a:extLst>
          </p:cNvPr>
          <p:cNvSpPr txBox="1"/>
          <p:nvPr/>
        </p:nvSpPr>
        <p:spPr>
          <a:xfrm>
            <a:off x="7681978" y="2781214"/>
            <a:ext cx="1791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4990"/>
                </a:solidFill>
              </a:rPr>
              <a:t>Ambassador programme         v ČJ a v AJ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E246A8F-3540-DA0E-B05A-63F39EA34A7E}"/>
              </a:ext>
            </a:extLst>
          </p:cNvPr>
          <p:cNvSpPr txBox="1"/>
          <p:nvPr/>
        </p:nvSpPr>
        <p:spPr>
          <a:xfrm>
            <a:off x="2870657" y="2863105"/>
            <a:ext cx="179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4990"/>
                </a:solidFill>
              </a:rPr>
              <a:t>Místo pro nové začátky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709401D-0B50-87C8-F892-EDB60E055279}"/>
              </a:ext>
            </a:extLst>
          </p:cNvPr>
          <p:cNvSpPr txBox="1"/>
          <p:nvPr/>
        </p:nvSpPr>
        <p:spPr>
          <a:xfrm>
            <a:off x="5011187" y="3469870"/>
            <a:ext cx="179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4990"/>
                </a:solidFill>
              </a:rPr>
              <a:t>Creative Platform</a:t>
            </a:r>
          </a:p>
        </p:txBody>
      </p:sp>
    </p:spTree>
    <p:extLst>
      <p:ext uri="{BB962C8B-B14F-4D97-AF65-F5344CB8AC3E}">
        <p14:creationId xmlns:p14="http://schemas.microsoft.com/office/powerpoint/2010/main" val="1156004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606050" y="3938254"/>
            <a:ext cx="7651037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400" dirty="0">
                <a:solidFill>
                  <a:srgbClr val="1C498C"/>
                </a:solidFill>
                <a:latin typeface="Montserrat ExtraBold"/>
                <a:ea typeface="+mj-ea"/>
                <a:cs typeface="+mj-cs"/>
              </a:rPr>
              <a:t>MSIC Ostrava, a.s.</a:t>
            </a:r>
          </a:p>
          <a:p>
            <a:r>
              <a:rPr lang="cs-CZ" sz="3200" dirty="0">
                <a:solidFill>
                  <a:srgbClr val="1C498C"/>
                </a:solidFill>
                <a:latin typeface="Montserrat ExtraBold"/>
                <a:ea typeface="+mj-ea"/>
                <a:cs typeface="+mj-cs"/>
              </a:rPr>
              <a:t>Alena Danielová</a:t>
            </a:r>
          </a:p>
          <a:p>
            <a:r>
              <a:rPr lang="cs-CZ" sz="3200" dirty="0">
                <a:solidFill>
                  <a:srgbClr val="1C498C"/>
                </a:solidFill>
                <a:latin typeface="Montserrat ExtraBold"/>
                <a:ea typeface="+mj-ea"/>
                <a:cs typeface="+mj-cs"/>
              </a:rPr>
              <a:t>+420 730181891</a:t>
            </a:r>
          </a:p>
          <a:p>
            <a:r>
              <a:rPr lang="cs-CZ" sz="3200" dirty="0">
                <a:solidFill>
                  <a:srgbClr val="1C498C"/>
                </a:solidFill>
                <a:latin typeface="Montserrat ExtraBold"/>
                <a:ea typeface="+mj-ea"/>
                <a:cs typeface="+mj-cs"/>
              </a:rPr>
              <a:t>alena.danielova@ms-ic.cz</a:t>
            </a:r>
          </a:p>
        </p:txBody>
      </p:sp>
    </p:spTree>
    <p:extLst>
      <p:ext uri="{BB962C8B-B14F-4D97-AF65-F5344CB8AC3E}">
        <p14:creationId xmlns:p14="http://schemas.microsoft.com/office/powerpoint/2010/main" val="2378127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3A568A3-2CAB-40BB-90BA-46D93C6C81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858" y="4030"/>
            <a:ext cx="365893" cy="1354015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FBA8B8CD-A926-4BD0-825D-8A8DB6E4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08" y="365125"/>
            <a:ext cx="10515600" cy="1557460"/>
          </a:xfrm>
        </p:spPr>
        <p:txBody>
          <a:bodyPr/>
          <a:lstStyle/>
          <a:p>
            <a:r>
              <a:rPr lang="cs-CZ" dirty="0">
                <a:latin typeface="Montserrat ExtraBold"/>
              </a:rPr>
              <a:t>Back up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C6656DA-3278-EEB4-EC3E-B80A0D5DA22A}"/>
              </a:ext>
            </a:extLst>
          </p:cNvPr>
          <p:cNvSpPr/>
          <p:nvPr/>
        </p:nvSpPr>
        <p:spPr>
          <a:xfrm>
            <a:off x="1777511" y="1729154"/>
            <a:ext cx="6950369" cy="532351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sz="2400" b="1" dirty="0">
                <a:solidFill>
                  <a:srgbClr val="004990"/>
                </a:solidFill>
                <a:cs typeface="Calibri"/>
              </a:rPr>
              <a:t>Nulové nebo kladné migrační do roku 2023/2030 (InFocus, OVA) </a:t>
            </a:r>
          </a:p>
          <a:p>
            <a:pPr>
              <a:lnSpc>
                <a:spcPct val="80000"/>
              </a:lnSpc>
            </a:pPr>
            <a:endParaRPr lang="cs-CZ" sz="2400" b="1" dirty="0">
              <a:solidFill>
                <a:srgbClr val="004990"/>
              </a:solidFill>
              <a:cs typeface="Calibri"/>
            </a:endParaRPr>
          </a:p>
          <a:p>
            <a:pPr>
              <a:lnSpc>
                <a:spcPct val="80000"/>
              </a:lnSpc>
            </a:pPr>
            <a:r>
              <a:rPr lang="cs-CZ" sz="2400" dirty="0">
                <a:solidFill>
                  <a:srgbClr val="004990"/>
                </a:solidFill>
                <a:cs typeface="Calibri"/>
              </a:rPr>
              <a:t>Počet cizinců - 15 500 do roku 2030 (OVA)  - </a:t>
            </a:r>
            <a:r>
              <a:rPr lang="cs-CZ" sz="2400" dirty="0">
                <a:solidFill>
                  <a:srgbClr val="00B050"/>
                </a:solidFill>
                <a:cs typeface="Calibri"/>
              </a:rPr>
              <a:t>21 t </a:t>
            </a:r>
          </a:p>
          <a:p>
            <a:pPr>
              <a:lnSpc>
                <a:spcPct val="80000"/>
              </a:lnSpc>
            </a:pPr>
            <a:endParaRPr lang="cs-CZ" sz="2400" dirty="0">
              <a:solidFill>
                <a:srgbClr val="004990"/>
              </a:solidFill>
              <a:cs typeface="Calibri"/>
            </a:endParaRPr>
          </a:p>
          <a:p>
            <a:pPr>
              <a:lnSpc>
                <a:spcPct val="80000"/>
              </a:lnSpc>
            </a:pPr>
            <a:r>
              <a:rPr lang="cs-CZ" sz="2400" dirty="0">
                <a:solidFill>
                  <a:srgbClr val="004990"/>
                </a:solidFill>
                <a:cs typeface="Calibri"/>
              </a:rPr>
              <a:t>Počet VŠ studentů - zastavit trend poklesu do roku 2023 (OVA) - </a:t>
            </a:r>
            <a:r>
              <a:rPr lang="cs-CZ" sz="2400" dirty="0">
                <a:solidFill>
                  <a:srgbClr val="00B050"/>
                </a:solidFill>
                <a:cs typeface="Calibri"/>
              </a:rPr>
              <a:t>OSU</a:t>
            </a:r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>
                <a:solidFill>
                  <a:srgbClr val="004990"/>
                </a:solidFill>
                <a:cs typeface="Calibri"/>
              </a:rPr>
              <a:t>Počet studentů VŠ s bydlištěm mimo MS kraj - zvýšení do roku 2023 (OVA) - </a:t>
            </a:r>
            <a:r>
              <a:rPr lang="cs-CZ" sz="2400" dirty="0" err="1">
                <a:solidFill>
                  <a:srgbClr val="00B050"/>
                </a:solidFill>
                <a:cs typeface="Calibri"/>
              </a:rPr>
              <a:t>x</a:t>
            </a:r>
            <a:endParaRPr lang="cs-CZ" sz="2400" dirty="0">
              <a:solidFill>
                <a:srgbClr val="00B050"/>
              </a:solidFill>
              <a:cs typeface="Calibri"/>
            </a:endParaRPr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>
                <a:solidFill>
                  <a:srgbClr val="004990"/>
                </a:solidFill>
                <a:cs typeface="Calibri"/>
              </a:rPr>
              <a:t>Zvýšení počtu R&amp;D pracovníků v podnikovém sektoru (mezi 3 nejrychleji rostoucími regiony) (RIS3)  - </a:t>
            </a:r>
          </a:p>
          <a:p>
            <a:pPr>
              <a:lnSpc>
                <a:spcPct val="80000"/>
              </a:lnSpc>
            </a:pPr>
            <a:endParaRPr lang="cs-CZ" sz="2400" dirty="0">
              <a:solidFill>
                <a:srgbClr val="004990"/>
              </a:solidFill>
              <a:cs typeface="Calibri"/>
            </a:endParaRPr>
          </a:p>
          <a:p>
            <a:pPr>
              <a:lnSpc>
                <a:spcPct val="80000"/>
              </a:lnSpc>
            </a:pPr>
            <a:r>
              <a:rPr lang="cs-CZ" sz="2400" dirty="0">
                <a:solidFill>
                  <a:srgbClr val="004990"/>
                </a:solidFill>
                <a:cs typeface="Calibri"/>
              </a:rPr>
              <a:t>Počet absolventů odcházejících z regionu (MSK) - </a:t>
            </a:r>
            <a:r>
              <a:rPr lang="cs-CZ" sz="2400" dirty="0" err="1">
                <a:solidFill>
                  <a:srgbClr val="00B050"/>
                </a:solidFill>
                <a:cs typeface="Calibri"/>
              </a:rPr>
              <a:t>x</a:t>
            </a:r>
            <a:endParaRPr lang="cs-CZ" sz="2400" dirty="0">
              <a:solidFill>
                <a:srgbClr val="00B050"/>
              </a:solidFill>
              <a:cs typeface="Calibri"/>
            </a:endParaRPr>
          </a:p>
          <a:p>
            <a:pPr>
              <a:lnSpc>
                <a:spcPct val="80000"/>
              </a:lnSpc>
            </a:pPr>
            <a:endParaRPr lang="cs-CZ" sz="2400" dirty="0">
              <a:cs typeface="Calibri"/>
            </a:endParaRPr>
          </a:p>
          <a:p>
            <a:pPr>
              <a:lnSpc>
                <a:spcPct val="80000"/>
              </a:lnSpc>
            </a:pPr>
            <a:r>
              <a:rPr lang="cs-CZ" sz="2400" dirty="0">
                <a:solidFill>
                  <a:srgbClr val="004990"/>
                </a:solidFill>
                <a:cs typeface="Calibri"/>
              </a:rPr>
              <a:t>Počet zaměstnaných cizích státních příslušníků v MSK podle zaměstnání/podle odvětví (MSK) – </a:t>
            </a:r>
            <a:r>
              <a:rPr lang="cs-CZ" sz="2400" dirty="0">
                <a:solidFill>
                  <a:srgbClr val="00B050"/>
                </a:solidFill>
                <a:cs typeface="Calibri"/>
              </a:rPr>
              <a:t>30 t + 22 t UA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cs-CZ" sz="2800" i="1" dirty="0">
              <a:solidFill>
                <a:srgbClr val="00499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753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A98EF351-E177-2B68-E038-9335C60C67B3}"/>
              </a:ext>
              <a:ext uri="{147F2762-F138-4A5C-976F-8EAC2B608ADB}">
                <a16:predDERef xmlns:a16="http://schemas.microsoft.com/office/drawing/2014/main" pred="{42A2FA38-6E93-A725-B7E4-6B334AB8B1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614163"/>
              </p:ext>
            </p:extLst>
          </p:nvPr>
        </p:nvGraphicFramePr>
        <p:xfrm>
          <a:off x="7017099" y="1604217"/>
          <a:ext cx="5174901" cy="444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6909A5E6-8901-55D2-16AC-876E6600D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32" y="1555098"/>
            <a:ext cx="7862491" cy="7072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89DEB34-2953-CECB-D625-F88467E67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951" y="2891991"/>
            <a:ext cx="8507701" cy="225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08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A98EF351-E177-2B68-E038-9335C60C67B3}"/>
              </a:ext>
              <a:ext uri="{147F2762-F138-4A5C-976F-8EAC2B608ADB}">
                <a16:predDERef xmlns:a16="http://schemas.microsoft.com/office/drawing/2014/main" pred="{42A2FA38-6E93-A725-B7E4-6B334AB8B11B}"/>
              </a:ext>
            </a:extLst>
          </p:cNvPr>
          <p:cNvGraphicFramePr>
            <a:graphicFrameLocks/>
          </p:cNvGraphicFramePr>
          <p:nvPr/>
        </p:nvGraphicFramePr>
        <p:xfrm>
          <a:off x="7017099" y="1604217"/>
          <a:ext cx="5174901" cy="444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Obrázek 1">
            <a:extLst>
              <a:ext uri="{FF2B5EF4-FFF2-40B4-BE49-F238E27FC236}">
                <a16:creationId xmlns:a16="http://schemas.microsoft.com/office/drawing/2014/main" id="{779B527B-94B1-BBE8-CFA0-7280C1DFD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324" y="1437520"/>
            <a:ext cx="7841657" cy="69787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2B0241E-BC4C-A29C-0378-E97F1060C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12" y="2644142"/>
            <a:ext cx="8891336" cy="295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0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A98EF351-E177-2B68-E038-9335C60C67B3}"/>
              </a:ext>
              <a:ext uri="{147F2762-F138-4A5C-976F-8EAC2B608ADB}">
                <a16:predDERef xmlns:a16="http://schemas.microsoft.com/office/drawing/2014/main" pred="{42A2FA38-6E93-A725-B7E4-6B334AB8B11B}"/>
              </a:ext>
            </a:extLst>
          </p:cNvPr>
          <p:cNvGraphicFramePr>
            <a:graphicFrameLocks/>
          </p:cNvGraphicFramePr>
          <p:nvPr/>
        </p:nvGraphicFramePr>
        <p:xfrm>
          <a:off x="7017099" y="1604217"/>
          <a:ext cx="5174901" cy="444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Obrázek 1">
            <a:extLst>
              <a:ext uri="{FF2B5EF4-FFF2-40B4-BE49-F238E27FC236}">
                <a16:creationId xmlns:a16="http://schemas.microsoft.com/office/drawing/2014/main" id="{F4C70FFE-C06D-255D-E0A5-FCD5F934A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428" y="1376867"/>
            <a:ext cx="8003939" cy="7123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1C3C5E7-F42C-5603-690F-94F0E1121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056" y="2528540"/>
            <a:ext cx="8819147" cy="310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99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A98EF351-E177-2B68-E038-9335C60C67B3}"/>
              </a:ext>
              <a:ext uri="{147F2762-F138-4A5C-976F-8EAC2B608ADB}">
                <a16:predDERef xmlns:a16="http://schemas.microsoft.com/office/drawing/2014/main" pred="{42A2FA38-6E93-A725-B7E4-6B334AB8B11B}"/>
              </a:ext>
            </a:extLst>
          </p:cNvPr>
          <p:cNvGraphicFramePr>
            <a:graphicFrameLocks/>
          </p:cNvGraphicFramePr>
          <p:nvPr/>
        </p:nvGraphicFramePr>
        <p:xfrm>
          <a:off x="7017099" y="1604217"/>
          <a:ext cx="5174901" cy="444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Obrázek 1">
            <a:extLst>
              <a:ext uri="{FF2B5EF4-FFF2-40B4-BE49-F238E27FC236}">
                <a16:creationId xmlns:a16="http://schemas.microsoft.com/office/drawing/2014/main" id="{2C049F82-0C2F-C3B5-0E6F-0919427BA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428" y="1376867"/>
            <a:ext cx="8003939" cy="7123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499C40A-5291-150C-A450-CA88E85C5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596" y="2604239"/>
            <a:ext cx="8692353" cy="306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27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442EEC2-9B22-4754-8FB6-EB460F8D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63" y="496543"/>
            <a:ext cx="12034794" cy="8575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dirty="0">
                <a:latin typeface="Montserrat ExtraBold"/>
              </a:rPr>
              <a:t>Rozvoj inovačního ekosystému MSK</a:t>
            </a:r>
          </a:p>
        </p:txBody>
      </p:sp>
      <p:pic>
        <p:nvPicPr>
          <p:cNvPr id="4" name="Obrázek 3" descr="Obsah obrázku text, snímek obrazovky, design, Grafika&#10;&#10;Popis byl vytvořen automaticky">
            <a:extLst>
              <a:ext uri="{FF2B5EF4-FFF2-40B4-BE49-F238E27FC236}">
                <a16:creationId xmlns:a16="http://schemas.microsoft.com/office/drawing/2014/main" id="{531858FF-DE7E-9E9F-3B8C-6FFB59D6A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66" y="1382779"/>
            <a:ext cx="4978453" cy="497845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2E3124E-FE3B-DF79-0BA5-EBF6BF6327F8}"/>
              </a:ext>
            </a:extLst>
          </p:cNvPr>
          <p:cNvSpPr txBox="1"/>
          <p:nvPr/>
        </p:nvSpPr>
        <p:spPr>
          <a:xfrm>
            <a:off x="6056454" y="2061364"/>
            <a:ext cx="5847629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kern="1200" dirty="0">
                <a:solidFill>
                  <a:srgbClr val="004990"/>
                </a:solidFill>
                <a:latin typeface="Montserrat Bold"/>
                <a:ea typeface="+mj-ea"/>
                <a:cs typeface="+mj-cs"/>
              </a:rPr>
              <a:t># nové firmy s vysokou</a:t>
            </a:r>
            <a:r>
              <a:rPr lang="en-US" sz="2000" dirty="0">
                <a:solidFill>
                  <a:srgbClr val="004990"/>
                </a:solidFill>
                <a:latin typeface="Montserrat Bold"/>
                <a:ea typeface="+mj-ea"/>
                <a:cs typeface="+mj-cs"/>
              </a:rPr>
              <a:t> </a:t>
            </a:r>
            <a:r>
              <a:rPr lang="en-US" sz="2000" kern="1200" dirty="0">
                <a:solidFill>
                  <a:srgbClr val="004990"/>
                </a:solidFill>
                <a:latin typeface="Montserrat Bold"/>
                <a:ea typeface="+mj-ea"/>
                <a:cs typeface="+mj-cs"/>
              </a:rPr>
              <a:t>přidanou hodnotou</a:t>
            </a:r>
            <a:endParaRPr lang="cs-CZ" sz="2000" kern="1200" dirty="0">
              <a:solidFill>
                <a:srgbClr val="004990"/>
              </a:solidFill>
              <a:latin typeface="Montserrat Bold"/>
              <a:ea typeface="+mj-ea"/>
              <a:cs typeface="+mj-cs"/>
            </a:endParaRPr>
          </a:p>
          <a:p>
            <a:endParaRPr lang="cs-CZ" sz="2000" dirty="0">
              <a:solidFill>
                <a:srgbClr val="004990"/>
              </a:solidFill>
              <a:latin typeface="Montserrat Bold"/>
              <a:ea typeface="+mj-ea"/>
              <a:cs typeface="+mj-cs"/>
            </a:endParaRPr>
          </a:p>
          <a:p>
            <a:endParaRPr lang="cs-CZ" sz="2000" dirty="0">
              <a:solidFill>
                <a:srgbClr val="004990"/>
              </a:solidFill>
              <a:latin typeface="Montserrat Bold"/>
              <a:ea typeface="+mj-ea"/>
              <a:cs typeface="+mj-cs"/>
            </a:endParaRPr>
          </a:p>
          <a:p>
            <a:r>
              <a:rPr lang="en-US" sz="2000" kern="1200" dirty="0">
                <a:solidFill>
                  <a:srgbClr val="004990"/>
                </a:solidFill>
                <a:latin typeface="Montserrat Bold"/>
                <a:ea typeface="+mj-ea"/>
                <a:cs typeface="+mj-cs"/>
              </a:rPr>
              <a:t># </a:t>
            </a:r>
            <a:r>
              <a:rPr lang="cs-CZ" sz="2000" kern="1200" dirty="0">
                <a:solidFill>
                  <a:srgbClr val="004990"/>
                </a:solidFill>
                <a:latin typeface="Montserrat Bold"/>
                <a:ea typeface="+mj-ea"/>
                <a:cs typeface="+mj-cs"/>
              </a:rPr>
              <a:t>atraktivní příležitosti pro</a:t>
            </a:r>
            <a:r>
              <a:rPr lang="cs-CZ" sz="2000" dirty="0">
                <a:solidFill>
                  <a:srgbClr val="004990"/>
                </a:solidFill>
                <a:latin typeface="Montserrat Bold"/>
                <a:ea typeface="+mj-ea"/>
                <a:cs typeface="+mj-cs"/>
              </a:rPr>
              <a:t> </a:t>
            </a:r>
            <a:r>
              <a:rPr lang="cs-CZ" sz="2000" kern="1200" dirty="0">
                <a:solidFill>
                  <a:srgbClr val="004990"/>
                </a:solidFill>
                <a:latin typeface="Montserrat Bold"/>
                <a:ea typeface="+mj-ea"/>
                <a:cs typeface="+mj-cs"/>
              </a:rPr>
              <a:t>talentované lidi</a:t>
            </a:r>
            <a:endParaRPr lang="cs-CZ" sz="2000" kern="1200" dirty="0">
              <a:solidFill>
                <a:srgbClr val="004990"/>
              </a:solidFill>
              <a:latin typeface="Montserrat Bold"/>
              <a:ea typeface="Calibri"/>
              <a:cs typeface="Calibri"/>
            </a:endParaRPr>
          </a:p>
          <a:p>
            <a:endParaRPr lang="cs-CZ" sz="2000" kern="1200" dirty="0">
              <a:solidFill>
                <a:srgbClr val="004990"/>
              </a:solidFill>
              <a:latin typeface="Montserrat Bold"/>
              <a:ea typeface="+mj-ea"/>
              <a:cs typeface="+mj-cs"/>
            </a:endParaRPr>
          </a:p>
          <a:p>
            <a:br>
              <a:rPr lang="en-US" sz="2000" kern="1200" dirty="0">
                <a:latin typeface="Montserrat Bold"/>
                <a:ea typeface="+mj-ea"/>
                <a:cs typeface="+mj-cs"/>
              </a:rPr>
            </a:br>
            <a:r>
              <a:rPr lang="en-US" sz="2000" kern="1200" dirty="0">
                <a:solidFill>
                  <a:srgbClr val="004990"/>
                </a:solidFill>
                <a:latin typeface="Montserrat Bold"/>
                <a:ea typeface="+mj-ea"/>
                <a:cs typeface="+mj-cs"/>
              </a:rPr>
              <a:t># více lidí v</a:t>
            </a:r>
            <a:r>
              <a:rPr lang="cs-CZ" sz="2000" dirty="0">
                <a:solidFill>
                  <a:srgbClr val="004990"/>
                </a:solidFill>
                <a:latin typeface="Montserrat Bold"/>
                <a:ea typeface="+mj-ea"/>
                <a:cs typeface="+mj-cs"/>
              </a:rPr>
              <a:t>e</a:t>
            </a:r>
            <a:r>
              <a:rPr lang="en-US" sz="2000" kern="1200" dirty="0">
                <a:solidFill>
                  <a:srgbClr val="004990"/>
                </a:solidFill>
                <a:latin typeface="Montserrat Bold"/>
                <a:ea typeface="+mj-ea"/>
                <a:cs typeface="+mj-cs"/>
              </a:rPr>
              <a:t> výzkumu</a:t>
            </a:r>
            <a:r>
              <a:rPr lang="en-US" sz="2000" dirty="0">
                <a:solidFill>
                  <a:srgbClr val="004990"/>
                </a:solidFill>
                <a:latin typeface="Montserrat Bold"/>
                <a:ea typeface="+mj-ea"/>
                <a:cs typeface="+mj-cs"/>
              </a:rPr>
              <a:t> a vývoji</a:t>
            </a:r>
            <a:endParaRPr lang="cs-CZ" sz="2000" kern="1200" dirty="0">
              <a:solidFill>
                <a:srgbClr val="004990"/>
              </a:solidFill>
              <a:latin typeface="Montserrat Bold"/>
              <a:ea typeface="Calibri"/>
              <a:cs typeface="Calibri"/>
            </a:endParaRPr>
          </a:p>
          <a:p>
            <a:endParaRPr lang="cs-CZ" sz="2000" kern="1200" dirty="0">
              <a:solidFill>
                <a:srgbClr val="004990"/>
              </a:solidFill>
              <a:latin typeface="Montserrat Bold"/>
              <a:ea typeface="+mj-ea"/>
              <a:cs typeface="+mj-cs"/>
            </a:endParaRPr>
          </a:p>
          <a:p>
            <a:br>
              <a:rPr lang="en-US" sz="2000" kern="1200" dirty="0">
                <a:latin typeface="Montserrat Bold"/>
                <a:ea typeface="+mj-ea"/>
                <a:cs typeface="+mj-cs"/>
              </a:rPr>
            </a:br>
            <a:r>
              <a:rPr lang="en-US" sz="2000" kern="1200" dirty="0">
                <a:solidFill>
                  <a:srgbClr val="004990"/>
                </a:solidFill>
                <a:latin typeface="Montserrat Bold"/>
                <a:ea typeface="+mj-ea"/>
                <a:cs typeface="+mj-cs"/>
              </a:rPr>
              <a:t># růst mezd ve firmách</a:t>
            </a:r>
            <a:br>
              <a:rPr lang="en-US" sz="2000" kern="1200" dirty="0">
                <a:latin typeface="Montserrat Bold"/>
                <a:ea typeface="+mj-ea"/>
                <a:cs typeface="+mj-cs"/>
              </a:rPr>
            </a:br>
            <a:endParaRPr lang="cs-CZ" sz="2000" b="1" dirty="0">
              <a:solidFill>
                <a:srgbClr val="004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61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A98EF351-E177-2B68-E038-9335C60C67B3}"/>
              </a:ext>
              <a:ext uri="{147F2762-F138-4A5C-976F-8EAC2B608ADB}">
                <a16:predDERef xmlns:a16="http://schemas.microsoft.com/office/drawing/2014/main" pred="{42A2FA38-6E93-A725-B7E4-6B334AB8B11B}"/>
              </a:ext>
            </a:extLst>
          </p:cNvPr>
          <p:cNvGraphicFramePr>
            <a:graphicFrameLocks/>
          </p:cNvGraphicFramePr>
          <p:nvPr/>
        </p:nvGraphicFramePr>
        <p:xfrm>
          <a:off x="7017099" y="1604217"/>
          <a:ext cx="5174901" cy="444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Obrázek 1">
            <a:extLst>
              <a:ext uri="{FF2B5EF4-FFF2-40B4-BE49-F238E27FC236}">
                <a16:creationId xmlns:a16="http://schemas.microsoft.com/office/drawing/2014/main" id="{58534D15-A014-B633-D9CB-9DA1429E2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181" y="1376867"/>
            <a:ext cx="8003939" cy="7123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A59A32E-63FE-4FD5-C662-9BD450415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809" y="2695977"/>
            <a:ext cx="8843003" cy="248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20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A98EF351-E177-2B68-E038-9335C60C67B3}"/>
              </a:ext>
              <a:ext uri="{147F2762-F138-4A5C-976F-8EAC2B608ADB}">
                <a16:predDERef xmlns:a16="http://schemas.microsoft.com/office/drawing/2014/main" pred="{42A2FA38-6E93-A725-B7E4-6B334AB8B11B}"/>
              </a:ext>
            </a:extLst>
          </p:cNvPr>
          <p:cNvGraphicFramePr>
            <a:graphicFrameLocks/>
          </p:cNvGraphicFramePr>
          <p:nvPr/>
        </p:nvGraphicFramePr>
        <p:xfrm>
          <a:off x="7017099" y="1604217"/>
          <a:ext cx="5174901" cy="444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Obrázek 1">
            <a:extLst>
              <a:ext uri="{FF2B5EF4-FFF2-40B4-BE49-F238E27FC236}">
                <a16:creationId xmlns:a16="http://schemas.microsoft.com/office/drawing/2014/main" id="{0948A261-6A07-F629-FE7A-1A7F62570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805" y="2754829"/>
            <a:ext cx="8686800" cy="108386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C2A3FD4-934A-9F94-9F0F-153CCFBF3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336" y="1446010"/>
            <a:ext cx="8003940" cy="71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65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A98EF351-E177-2B68-E038-9335C60C67B3}"/>
              </a:ext>
              <a:ext uri="{147F2762-F138-4A5C-976F-8EAC2B608ADB}">
                <a16:predDERef xmlns:a16="http://schemas.microsoft.com/office/drawing/2014/main" pred="{42A2FA38-6E93-A725-B7E4-6B334AB8B11B}"/>
              </a:ext>
            </a:extLst>
          </p:cNvPr>
          <p:cNvGraphicFramePr>
            <a:graphicFrameLocks/>
          </p:cNvGraphicFramePr>
          <p:nvPr/>
        </p:nvGraphicFramePr>
        <p:xfrm>
          <a:off x="7017099" y="1604217"/>
          <a:ext cx="5174901" cy="444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7547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CFE9FCF-EABD-4327-9CA4-309EDF35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4" y="540176"/>
            <a:ext cx="8390373" cy="810531"/>
          </a:xfrm>
        </p:spPr>
        <p:txBody>
          <a:bodyPr>
            <a:normAutofit/>
          </a:bodyPr>
          <a:lstStyle/>
          <a:p>
            <a:r>
              <a:rPr lang="cs-CZ" dirty="0">
                <a:latin typeface="Montserrat ExtraBold"/>
              </a:rPr>
              <a:t>Struktura aktivit MSIC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A3F1C75-2EF9-4117-A940-0A515D695C1B}"/>
              </a:ext>
            </a:extLst>
          </p:cNvPr>
          <p:cNvGraphicFramePr/>
          <p:nvPr/>
        </p:nvGraphicFramePr>
        <p:xfrm>
          <a:off x="1524001" y="4720656"/>
          <a:ext cx="9144001" cy="2688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E665D03-BF89-4137-A173-98256706E9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5743660"/>
              </p:ext>
            </p:extLst>
          </p:nvPr>
        </p:nvGraphicFramePr>
        <p:xfrm>
          <a:off x="2300322" y="1438264"/>
          <a:ext cx="7636225" cy="3955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4567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22EBDE-764D-4EEE-99C3-415CCE3D2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472" y="3519017"/>
            <a:ext cx="8911373" cy="1325563"/>
          </a:xfrm>
        </p:spPr>
        <p:txBody>
          <a:bodyPr>
            <a:noAutofit/>
          </a:bodyPr>
          <a:lstStyle/>
          <a:p>
            <a:pPr algn="ctr"/>
            <a:r>
              <a:rPr lang="cs-CZ" dirty="0">
                <a:latin typeface="Montserrat ExtraBold"/>
              </a:rPr>
              <a:t>Talent Attraction Management</a:t>
            </a:r>
            <a:br>
              <a:rPr lang="cs-CZ" dirty="0"/>
            </a:br>
            <a:br>
              <a:rPr lang="cs-CZ" sz="3200" dirty="0">
                <a:latin typeface="Gotham"/>
              </a:rPr>
            </a:br>
            <a:br>
              <a:rPr lang="cs-CZ" sz="3200" dirty="0">
                <a:latin typeface="Gotham"/>
              </a:rPr>
            </a:br>
            <a:br>
              <a:rPr lang="cs-CZ" sz="3200" dirty="0">
                <a:latin typeface="Gotham"/>
              </a:rPr>
            </a:br>
            <a:endParaRPr lang="cs-CZ" sz="3200" dirty="0">
              <a:solidFill>
                <a:srgbClr val="00A8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2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3A568A3-2CAB-40BB-90BA-46D93C6C81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858" y="4030"/>
            <a:ext cx="365893" cy="1354015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FBA8B8CD-A926-4BD0-825D-8A8DB6E4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08" y="365125"/>
            <a:ext cx="10515600" cy="1325563"/>
          </a:xfrm>
        </p:spPr>
        <p:txBody>
          <a:bodyPr/>
          <a:lstStyle/>
          <a:p>
            <a:r>
              <a:rPr lang="cs-CZ" dirty="0">
                <a:latin typeface="Montserrat ExtraBold"/>
              </a:rPr>
              <a:t>Strategie rozvoje MSK (hrajeMSKrajem)</a:t>
            </a:r>
          </a:p>
        </p:txBody>
      </p:sp>
      <p:pic>
        <p:nvPicPr>
          <p:cNvPr id="2" name="Obrázek 2">
            <a:extLst>
              <a:ext uri="{FF2B5EF4-FFF2-40B4-BE49-F238E27FC236}">
                <a16:creationId xmlns:a16="http://schemas.microsoft.com/office/drawing/2014/main" id="{40FF3906-36B5-D3F9-6E48-BE16B1708B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29" b="11968"/>
          <a:stretch/>
        </p:blipFill>
        <p:spPr>
          <a:xfrm>
            <a:off x="873459" y="2051783"/>
            <a:ext cx="10445082" cy="444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48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3A568A3-2CAB-40BB-90BA-46D93C6C81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858" y="4030"/>
            <a:ext cx="365893" cy="1354015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FBA8B8CD-A926-4BD0-825D-8A8DB6E4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08" y="365125"/>
            <a:ext cx="10515600" cy="1557460"/>
          </a:xfrm>
        </p:spPr>
        <p:txBody>
          <a:bodyPr/>
          <a:lstStyle/>
          <a:p>
            <a:r>
              <a:rPr lang="cs-CZ" dirty="0">
                <a:latin typeface="Montserrat ExtraBold"/>
              </a:rPr>
              <a:t>Strategický plán rozvoje </a:t>
            </a:r>
            <a:br>
              <a:rPr lang="cs-CZ" dirty="0">
                <a:latin typeface="Montserrat ExtraBold"/>
              </a:rPr>
            </a:br>
            <a:r>
              <a:rPr lang="cs-CZ" dirty="0">
                <a:latin typeface="Montserrat ExtraBold"/>
              </a:rPr>
              <a:t>Ostravy (fajnOVA)</a:t>
            </a:r>
          </a:p>
        </p:txBody>
      </p:sp>
      <p:pic>
        <p:nvPicPr>
          <p:cNvPr id="6" name="Obrázek 2" descr="Obsah obrázku text, pózování, snímek obrazovky&#10;&#10;Popis se vygeneroval automaticky.">
            <a:extLst>
              <a:ext uri="{FF2B5EF4-FFF2-40B4-BE49-F238E27FC236}">
                <a16:creationId xmlns:a16="http://schemas.microsoft.com/office/drawing/2014/main" id="{5FFFBB30-0F9D-EB26-8F39-94806BDBF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245" y="1719140"/>
            <a:ext cx="9103509" cy="497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5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3A568A3-2CAB-40BB-90BA-46D93C6C81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858" y="4030"/>
            <a:ext cx="365893" cy="1354015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FBA8B8CD-A926-4BD0-825D-8A8DB6E4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08" y="365125"/>
            <a:ext cx="10515600" cy="1557460"/>
          </a:xfrm>
        </p:spPr>
        <p:txBody>
          <a:bodyPr/>
          <a:lstStyle/>
          <a:p>
            <a:r>
              <a:rPr lang="cs-CZ" dirty="0">
                <a:latin typeface="Montserrat ExtraBold"/>
              </a:rPr>
              <a:t>Metodika</a:t>
            </a:r>
          </a:p>
        </p:txBody>
      </p:sp>
      <p:pic>
        <p:nvPicPr>
          <p:cNvPr id="3" name="Obrázek 5">
            <a:extLst>
              <a:ext uri="{FF2B5EF4-FFF2-40B4-BE49-F238E27FC236}">
                <a16:creationId xmlns:a16="http://schemas.microsoft.com/office/drawing/2014/main" id="{D81D1134-DEE5-7019-7092-E5E131FD9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158" y="1358045"/>
            <a:ext cx="9145684" cy="515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42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3A568A3-2CAB-40BB-90BA-46D93C6C81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858" y="4030"/>
            <a:ext cx="365893" cy="1354015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FBA8B8CD-A926-4BD0-825D-8A8DB6E4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08" y="365125"/>
            <a:ext cx="10515600" cy="1557460"/>
          </a:xfrm>
        </p:spPr>
        <p:txBody>
          <a:bodyPr/>
          <a:lstStyle/>
          <a:p>
            <a:r>
              <a:rPr lang="cs-CZ" dirty="0">
                <a:latin typeface="Montserrat ExtraBold"/>
              </a:rPr>
              <a:t>Metodika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1D41989-0713-DC25-CF69-5A7BAE255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286" y="747097"/>
            <a:ext cx="5750415" cy="574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33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3A568A3-2CAB-40BB-90BA-46D93C6C81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858" y="4030"/>
            <a:ext cx="365893" cy="1354015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FBA8B8CD-A926-4BD0-825D-8A8DB6E4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08" y="365125"/>
            <a:ext cx="10515600" cy="1557460"/>
          </a:xfrm>
        </p:spPr>
        <p:txBody>
          <a:bodyPr/>
          <a:lstStyle/>
          <a:p>
            <a:r>
              <a:rPr lang="cs-CZ" dirty="0">
                <a:latin typeface="Montserrat ExtraBold"/>
              </a:rPr>
              <a:t>Cílová skupina</a:t>
            </a:r>
          </a:p>
        </p:txBody>
      </p:sp>
      <p:pic>
        <p:nvPicPr>
          <p:cNvPr id="2" name="Obrázek 3">
            <a:extLst>
              <a:ext uri="{FF2B5EF4-FFF2-40B4-BE49-F238E27FC236}">
                <a16:creationId xmlns:a16="http://schemas.microsoft.com/office/drawing/2014/main" id="{EE4FDAAB-4FE3-8A5D-268D-3389D6F77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092" y="1431740"/>
            <a:ext cx="9111945" cy="50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664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a7a52e0-af44-4639-b07b-96c1cee2bb77" xsi:nil="true"/>
    <lcf76f155ced4ddcb4097134ff3c332f xmlns="bd6999c1-8dc3-4c99-a10f-6379e56fdda9">
      <Terms xmlns="http://schemas.microsoft.com/office/infopath/2007/PartnerControls"/>
    </lcf76f155ced4ddcb4097134ff3c332f>
    <SharedWithUsers xmlns="1a7a52e0-af44-4639-b07b-96c1cee2bb77">
      <UserInfo>
        <DisplayName>Daniel Zaleski</DisplayName>
        <AccountId>39</AccountId>
        <AccountType/>
      </UserInfo>
      <UserInfo>
        <DisplayName>Izabela Lupieńská</DisplayName>
        <AccountId>539</AccountId>
        <AccountType/>
      </UserInfo>
      <UserInfo>
        <DisplayName>Martin Jurek</DisplayName>
        <AccountId>17</AccountId>
        <AccountType/>
      </UserInfo>
      <UserInfo>
        <DisplayName>Roman Zajíc</DisplayName>
        <AccountId>15</AccountId>
        <AccountType/>
      </UserInfo>
      <UserInfo>
        <DisplayName>Tomáš Pinďák</DisplayName>
        <AccountId>35</AccountId>
        <AccountType/>
      </UserInfo>
      <UserInfo>
        <DisplayName>Ivan Filus</DisplayName>
        <AccountId>574</AccountId>
        <AccountType/>
      </UserInfo>
      <UserInfo>
        <DisplayName>Pavel Csank</DisplayName>
        <AccountId>30</AccountId>
        <AccountType/>
      </UserInfo>
      <UserInfo>
        <DisplayName>Adéla Hradilová</DisplayName>
        <AccountId>18</AccountId>
        <AccountType/>
      </UserInfo>
      <UserInfo>
        <DisplayName>Alena Danielová</DisplayName>
        <AccountId>19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041FCD18EC6343AC0B4722D1CD7B5E" ma:contentTypeVersion="14" ma:contentTypeDescription="Vytvoří nový dokument" ma:contentTypeScope="" ma:versionID="b6d78a5cddc4f4c4d84e727fda0fb8df">
  <xsd:schema xmlns:xsd="http://www.w3.org/2001/XMLSchema" xmlns:xs="http://www.w3.org/2001/XMLSchema" xmlns:p="http://schemas.microsoft.com/office/2006/metadata/properties" xmlns:ns2="bd6999c1-8dc3-4c99-a10f-6379e56fdda9" xmlns:ns3="1a7a52e0-af44-4639-b07b-96c1cee2bb77" targetNamespace="http://schemas.microsoft.com/office/2006/metadata/properties" ma:root="true" ma:fieldsID="9630b95700dbf9a81f9c6a61f209f4c6" ns2:_="" ns3:_="">
    <xsd:import namespace="bd6999c1-8dc3-4c99-a10f-6379e56fdda9"/>
    <xsd:import namespace="1a7a52e0-af44-4639-b07b-96c1cee2bb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999c1-8dc3-4c99-a10f-6379e56fd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771a0910-4691-4308-a29a-495baf3ee5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a52e0-af44-4639-b07b-96c1cee2bb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dffd9405-ad9a-4fad-8996-fde3e045aeac}" ma:internalName="TaxCatchAll" ma:showField="CatchAllData" ma:web="1a7a52e0-af44-4639-b07b-96c1cee2b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35A721-E7F0-4DA9-9A9B-CC2EB5D780B8}">
  <ds:schemaRefs>
    <ds:schemaRef ds:uri="4f3277af-d868-4083-8fbc-a7cd9972f64b"/>
    <ds:schemaRef ds:uri="6f0a476d-bd2b-4e7d-a98a-b0333f2f55b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2FF73EF-BB79-43DA-868E-4948ECA245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CE8C77-E08B-4E2B-884D-8C3CB9BCBEB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387</Words>
  <Application>Microsoft Macintosh PowerPoint</Application>
  <PresentationFormat>Širokoúhlá obrazovka</PresentationFormat>
  <Paragraphs>102</Paragraphs>
  <Slides>22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2" baseType="lpstr">
      <vt:lpstr>Arial</vt:lpstr>
      <vt:lpstr>Arial Narrow</vt:lpstr>
      <vt:lpstr>Calibri</vt:lpstr>
      <vt:lpstr>Gotham</vt:lpstr>
      <vt:lpstr>Montserrat</vt:lpstr>
      <vt:lpstr>Montserrat Bold</vt:lpstr>
      <vt:lpstr>Montserrat ExtraBold</vt:lpstr>
      <vt:lpstr>Montserrat Light</vt:lpstr>
      <vt:lpstr>Montserrat SemiBold</vt:lpstr>
      <vt:lpstr>Motiv Office</vt:lpstr>
      <vt:lpstr>Prezentace aplikace PowerPoint</vt:lpstr>
      <vt:lpstr>Rozvoj inovačního ekosystému MSK</vt:lpstr>
      <vt:lpstr>Struktura aktivit MSIC</vt:lpstr>
      <vt:lpstr>Talent Attraction Management    </vt:lpstr>
      <vt:lpstr>Strategie rozvoje MSK (hrajeMSKrajem)</vt:lpstr>
      <vt:lpstr>Strategický plán rozvoje  Ostravy (fajnOVA)</vt:lpstr>
      <vt:lpstr>Metodika</vt:lpstr>
      <vt:lpstr>Metodika</vt:lpstr>
      <vt:lpstr>Cílová skupina</vt:lpstr>
      <vt:lpstr>Realizoval MSIC</vt:lpstr>
      <vt:lpstr>Partneři realizovali např.</vt:lpstr>
      <vt:lpstr>Co se nepovedlo?</vt:lpstr>
      <vt:lpstr>MSIC a plán 2024+: stát se orchestrátorem a aktualizovat RIS</vt:lpstr>
      <vt:lpstr>Prezentace aplikace PowerPoint</vt:lpstr>
      <vt:lpstr>Back up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Tomáš Pinďák</dc:creator>
  <cp:lastModifiedBy>Alena Danielová</cp:lastModifiedBy>
  <cp:revision>6</cp:revision>
  <dcterms:created xsi:type="dcterms:W3CDTF">2023-08-25T08:22:52Z</dcterms:created>
  <dcterms:modified xsi:type="dcterms:W3CDTF">2024-03-12T18:25:54Z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0x01010089041FCD18EC6343AC0B4722D1CD7B5E</vt:lpwstr>
  </property>
  <property fmtid="{D5CDD505-2E9C-101B-9397-08002B2CF9AE}" pid="3" name="MediaServiceImageTags">
    <vt:lpwstr/>
  </property>
  <property fmtid="{D5CDD505-2E9C-101B-9397-08002B2CF9AE}" pid="4" name="SharedWithUsers">
    <vt:lpwstr>39;#Daniel Zaleski;#539;#Izabela Lupieńská;#17;#Martin Jurek;#15;#Roman Zajíc;#35;#Tomáš Pinďák;#574;#Ivan Filus;#30;#Pavel Csank;#18;#Adéla Hradilová;#19;#Alena Danielová</vt:lpwstr>
  </property>
</Properties>
</file>