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11" r:id="rId3"/>
    <p:sldId id="276" r:id="rId4"/>
    <p:sldId id="412" r:id="rId5"/>
    <p:sldId id="410" r:id="rId6"/>
    <p:sldId id="408" r:id="rId7"/>
    <p:sldId id="416" r:id="rId8"/>
    <p:sldId id="414" r:id="rId9"/>
    <p:sldId id="413" r:id="rId10"/>
    <p:sldId id="259" r:id="rId11"/>
  </p:sldIdLst>
  <p:sldSz cx="9144000" cy="6858000" type="screen4x3"/>
  <p:notesSz cx="6799263" cy="99298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00"/>
    <a:srgbClr val="ED23D5"/>
    <a:srgbClr val="0F2364"/>
    <a:srgbClr val="F1D7B7"/>
    <a:srgbClr val="D17A0D"/>
    <a:srgbClr val="DFA256"/>
    <a:srgbClr val="84C070"/>
    <a:srgbClr val="8791B9"/>
    <a:srgbClr val="DEE4E7"/>
    <a:srgbClr val="6A7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47BFB-41CB-402A-8FCB-6BAEA29EA0D1}" v="3" dt="2024-04-21T09:08:20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41" autoAdjust="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Bill" userId="3f91e236c369ff30" providerId="LiveId" clId="{9A947BFB-41CB-402A-8FCB-6BAEA29EA0D1}"/>
    <pc:docChg chg="undo custSel modSld">
      <pc:chgData name="Karel Bill" userId="3f91e236c369ff30" providerId="LiveId" clId="{9A947BFB-41CB-402A-8FCB-6BAEA29EA0D1}" dt="2024-04-22T17:33:01.884" v="496" actId="20577"/>
      <pc:docMkLst>
        <pc:docMk/>
      </pc:docMkLst>
      <pc:sldChg chg="modSp mod">
        <pc:chgData name="Karel Bill" userId="3f91e236c369ff30" providerId="LiveId" clId="{9A947BFB-41CB-402A-8FCB-6BAEA29EA0D1}" dt="2024-04-22T17:13:03.560" v="193" actId="20577"/>
        <pc:sldMkLst>
          <pc:docMk/>
          <pc:sldMk cId="2364482510" sldId="276"/>
        </pc:sldMkLst>
        <pc:spChg chg="mod">
          <ac:chgData name="Karel Bill" userId="3f91e236c369ff30" providerId="LiveId" clId="{9A947BFB-41CB-402A-8FCB-6BAEA29EA0D1}" dt="2024-04-22T17:13:03.560" v="193" actId="20577"/>
          <ac:spMkLst>
            <pc:docMk/>
            <pc:sldMk cId="2364482510" sldId="276"/>
            <ac:spMk id="6" creationId="{560313DA-1575-7417-310B-BEF985CA7021}"/>
          </ac:spMkLst>
        </pc:spChg>
      </pc:sldChg>
      <pc:sldChg chg="modSp mod">
        <pc:chgData name="Karel Bill" userId="3f91e236c369ff30" providerId="LiveId" clId="{9A947BFB-41CB-402A-8FCB-6BAEA29EA0D1}" dt="2024-04-22T17:23:07.346" v="304" actId="6549"/>
        <pc:sldMkLst>
          <pc:docMk/>
          <pc:sldMk cId="2147693249" sldId="408"/>
        </pc:sldMkLst>
        <pc:spChg chg="mod">
          <ac:chgData name="Karel Bill" userId="3f91e236c369ff30" providerId="LiveId" clId="{9A947BFB-41CB-402A-8FCB-6BAEA29EA0D1}" dt="2024-04-22T17:23:07.346" v="304" actId="6549"/>
          <ac:spMkLst>
            <pc:docMk/>
            <pc:sldMk cId="2147693249" sldId="408"/>
            <ac:spMk id="14" creationId="{F4EDFA67-9707-4273-B759-DAE44BE65B36}"/>
          </ac:spMkLst>
        </pc:spChg>
      </pc:sldChg>
      <pc:sldChg chg="modSp mod">
        <pc:chgData name="Karel Bill" userId="3f91e236c369ff30" providerId="LiveId" clId="{9A947BFB-41CB-402A-8FCB-6BAEA29EA0D1}" dt="2024-04-22T17:20:25.669" v="261" actId="20577"/>
        <pc:sldMkLst>
          <pc:docMk/>
          <pc:sldMk cId="636474410" sldId="410"/>
        </pc:sldMkLst>
        <pc:spChg chg="mod">
          <ac:chgData name="Karel Bill" userId="3f91e236c369ff30" providerId="LiveId" clId="{9A947BFB-41CB-402A-8FCB-6BAEA29EA0D1}" dt="2024-04-22T17:20:25.669" v="261" actId="20577"/>
          <ac:spMkLst>
            <pc:docMk/>
            <pc:sldMk cId="636474410" sldId="410"/>
            <ac:spMk id="14" creationId="{F4EDFA67-9707-4273-B759-DAE44BE65B36}"/>
          </ac:spMkLst>
        </pc:spChg>
      </pc:sldChg>
      <pc:sldChg chg="modSp mod">
        <pc:chgData name="Karel Bill" userId="3f91e236c369ff30" providerId="LiveId" clId="{9A947BFB-41CB-402A-8FCB-6BAEA29EA0D1}" dt="2024-04-22T17:11:20.395" v="172" actId="20577"/>
        <pc:sldMkLst>
          <pc:docMk/>
          <pc:sldMk cId="789842433" sldId="411"/>
        </pc:sldMkLst>
        <pc:spChg chg="mod">
          <ac:chgData name="Karel Bill" userId="3f91e236c369ff30" providerId="LiveId" clId="{9A947BFB-41CB-402A-8FCB-6BAEA29EA0D1}" dt="2024-04-22T17:11:20.395" v="172" actId="20577"/>
          <ac:spMkLst>
            <pc:docMk/>
            <pc:sldMk cId="789842433" sldId="411"/>
            <ac:spMk id="14" creationId="{F4EDFA67-9707-4273-B759-DAE44BE65B36}"/>
          </ac:spMkLst>
        </pc:spChg>
      </pc:sldChg>
      <pc:sldChg chg="modSp mod">
        <pc:chgData name="Karel Bill" userId="3f91e236c369ff30" providerId="LiveId" clId="{9A947BFB-41CB-402A-8FCB-6BAEA29EA0D1}" dt="2024-04-22T17:17:48.124" v="242" actId="20577"/>
        <pc:sldMkLst>
          <pc:docMk/>
          <pc:sldMk cId="2249609049" sldId="412"/>
        </pc:sldMkLst>
        <pc:spChg chg="mod">
          <ac:chgData name="Karel Bill" userId="3f91e236c369ff30" providerId="LiveId" clId="{9A947BFB-41CB-402A-8FCB-6BAEA29EA0D1}" dt="2024-04-22T17:17:48.124" v="242" actId="20577"/>
          <ac:spMkLst>
            <pc:docMk/>
            <pc:sldMk cId="2249609049" sldId="412"/>
            <ac:spMk id="6" creationId="{560313DA-1575-7417-310B-BEF985CA7021}"/>
          </ac:spMkLst>
        </pc:spChg>
      </pc:sldChg>
      <pc:sldChg chg="addSp modSp mod">
        <pc:chgData name="Karel Bill" userId="3f91e236c369ff30" providerId="LiveId" clId="{9A947BFB-41CB-402A-8FCB-6BAEA29EA0D1}" dt="2024-04-22T17:28:35.318" v="391" actId="20577"/>
        <pc:sldMkLst>
          <pc:docMk/>
          <pc:sldMk cId="2330642335" sldId="413"/>
        </pc:sldMkLst>
        <pc:spChg chg="add mod">
          <ac:chgData name="Karel Bill" userId="3f91e236c369ff30" providerId="LiveId" clId="{9A947BFB-41CB-402A-8FCB-6BAEA29EA0D1}" dt="2024-04-21T08:43:17.581" v="129" actId="1076"/>
          <ac:spMkLst>
            <pc:docMk/>
            <pc:sldMk cId="2330642335" sldId="413"/>
            <ac:spMk id="8" creationId="{A44C2CD8-FCDB-5521-E1DB-C62F55FFC45E}"/>
          </ac:spMkLst>
        </pc:spChg>
        <pc:spChg chg="mod">
          <ac:chgData name="Karel Bill" userId="3f91e236c369ff30" providerId="LiveId" clId="{9A947BFB-41CB-402A-8FCB-6BAEA29EA0D1}" dt="2024-04-22T17:28:35.318" v="391" actId="20577"/>
          <ac:spMkLst>
            <pc:docMk/>
            <pc:sldMk cId="2330642335" sldId="413"/>
            <ac:spMk id="14" creationId="{F4EDFA67-9707-4273-B759-DAE44BE65B36}"/>
          </ac:spMkLst>
        </pc:spChg>
        <pc:picChg chg="add mod modCrop">
          <ac:chgData name="Karel Bill" userId="3f91e236c369ff30" providerId="LiveId" clId="{9A947BFB-41CB-402A-8FCB-6BAEA29EA0D1}" dt="2024-04-21T08:43:40.993" v="132" actId="1076"/>
          <ac:picMkLst>
            <pc:docMk/>
            <pc:sldMk cId="2330642335" sldId="413"/>
            <ac:picMk id="6" creationId="{CFF6A883-F735-2FFF-7399-44B9F567ABB5}"/>
          </ac:picMkLst>
        </pc:picChg>
      </pc:sldChg>
      <pc:sldChg chg="modSp mod">
        <pc:chgData name="Karel Bill" userId="3f91e236c369ff30" providerId="LiveId" clId="{9A947BFB-41CB-402A-8FCB-6BAEA29EA0D1}" dt="2024-04-22T17:33:01.884" v="496" actId="20577"/>
        <pc:sldMkLst>
          <pc:docMk/>
          <pc:sldMk cId="1437056225" sldId="414"/>
        </pc:sldMkLst>
        <pc:spChg chg="mod">
          <ac:chgData name="Karel Bill" userId="3f91e236c369ff30" providerId="LiveId" clId="{9A947BFB-41CB-402A-8FCB-6BAEA29EA0D1}" dt="2024-04-22T17:33:01.884" v="496" actId="20577"/>
          <ac:spMkLst>
            <pc:docMk/>
            <pc:sldMk cId="1437056225" sldId="414"/>
            <ac:spMk id="14" creationId="{F4EDFA67-9707-4273-B759-DAE44BE65B36}"/>
          </ac:spMkLst>
        </pc:spChg>
      </pc:sldChg>
      <pc:sldChg chg="modSp mod">
        <pc:chgData name="Karel Bill" userId="3f91e236c369ff30" providerId="LiveId" clId="{9A947BFB-41CB-402A-8FCB-6BAEA29EA0D1}" dt="2024-04-22T17:26:01.639" v="351" actId="20577"/>
        <pc:sldMkLst>
          <pc:docMk/>
          <pc:sldMk cId="523179518" sldId="416"/>
        </pc:sldMkLst>
        <pc:spChg chg="mod">
          <ac:chgData name="Karel Bill" userId="3f91e236c369ff30" providerId="LiveId" clId="{9A947BFB-41CB-402A-8FCB-6BAEA29EA0D1}" dt="2024-04-22T17:23:22.489" v="306" actId="20577"/>
          <ac:spMkLst>
            <pc:docMk/>
            <pc:sldMk cId="523179518" sldId="416"/>
            <ac:spMk id="2" creationId="{00000000-0000-0000-0000-000000000000}"/>
          </ac:spMkLst>
        </pc:spChg>
        <pc:spChg chg="mod">
          <ac:chgData name="Karel Bill" userId="3f91e236c369ff30" providerId="LiveId" clId="{9A947BFB-41CB-402A-8FCB-6BAEA29EA0D1}" dt="2024-04-22T17:26:01.639" v="351" actId="20577"/>
          <ac:spMkLst>
            <pc:docMk/>
            <pc:sldMk cId="523179518" sldId="416"/>
            <ac:spMk id="14" creationId="{F4EDFA67-9707-4273-B759-DAE44BE65B3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821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ABA9731-8A3A-4410-9186-D41CBC0EB08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82CF9A8-8486-4C86-9B7F-4032246FA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23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DDA8DF-5BE3-4081-B4AE-EE8CB5A46A4F}" type="datetimeFigureOut">
              <a:rPr lang="de-DE"/>
              <a:pPr>
                <a:defRPr/>
              </a:pPr>
              <a:t>22.04.2024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BD843D-79D7-47C6-8258-DAA46225E3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378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Top Corners Rounded 14"/>
          <p:cNvSpPr/>
          <p:nvPr userDrawn="1"/>
        </p:nvSpPr>
        <p:spPr>
          <a:xfrm>
            <a:off x="538163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0"/>
            <a:ext cx="3240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4025" y="6565900"/>
            <a:ext cx="1228725" cy="20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dirty="0">
                <a:solidFill>
                  <a:schemeClr val="bg2"/>
                </a:solidFill>
              </a:rPr>
              <a:t>HF-7761EN_C (2014-07)</a:t>
            </a:r>
            <a:endParaRPr lang="en-US" dirty="0"/>
          </a:p>
        </p:txBody>
      </p:sp>
      <p:pic>
        <p:nvPicPr>
          <p:cNvPr id="11" name="Grafik 9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3429000"/>
            <a:ext cx="3236976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6400" y="2130425"/>
            <a:ext cx="4647600" cy="1108800"/>
          </a:xfrm>
        </p:spPr>
        <p:txBody>
          <a:bodyPr lIns="180000" tIns="0" anchor="b"/>
          <a:lstStyle>
            <a:lvl1pPr>
              <a:defRPr sz="2800"/>
            </a:lvl1pPr>
          </a:lstStyle>
          <a:p>
            <a:r>
              <a:rPr lang="en-US" altLang="de-DE" dirty="0">
                <a:latin typeface="Arial" charset="0"/>
                <a:cs typeface="Arial" charset="0"/>
              </a:rPr>
              <a:t>Title of presentation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6400" y="3416400"/>
            <a:ext cx="4647600" cy="1752600"/>
          </a:xfrm>
        </p:spPr>
        <p:txBody>
          <a:bodyPr lIns="180000"/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de-DE" dirty="0">
                <a:latin typeface="Arial" charset="0"/>
                <a:cs typeface="Arial" charset="0"/>
              </a:rPr>
              <a:t>Subtitle</a:t>
            </a:r>
          </a:p>
          <a:p>
            <a:r>
              <a:rPr lang="en-US" altLang="de-DE" dirty="0">
                <a:latin typeface="Arial" charset="0"/>
                <a:cs typeface="Arial" charset="0"/>
              </a:rPr>
              <a:t>Referee, place of presentation, Date</a:t>
            </a:r>
          </a:p>
        </p:txBody>
      </p:sp>
    </p:spTree>
    <p:extLst>
      <p:ext uri="{BB962C8B-B14F-4D97-AF65-F5344CB8AC3E}">
        <p14:creationId xmlns:p14="http://schemas.microsoft.com/office/powerpoint/2010/main" val="154387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0"/>
            <a:ext cx="3240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6400" y="2130425"/>
            <a:ext cx="4647600" cy="1108800"/>
          </a:xfrm>
        </p:spPr>
        <p:txBody>
          <a:bodyPr lIns="180000" tIns="0" anchor="b"/>
          <a:lstStyle>
            <a:lvl1pPr>
              <a:defRPr sz="2800" baseline="0"/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 attention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9552" y="3416400"/>
            <a:ext cx="3243659" cy="185965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 lang="en-US" sz="1050" kern="120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Contact: </a:t>
            </a:r>
            <a:endParaRPr lang="de-DE" dirty="0"/>
          </a:p>
        </p:txBody>
      </p:sp>
      <p:sp>
        <p:nvSpPr>
          <p:cNvPr id="9" name="Rectangle: Top Corners Rounded 8"/>
          <p:cNvSpPr/>
          <p:nvPr userDrawn="1"/>
        </p:nvSpPr>
        <p:spPr>
          <a:xfrm>
            <a:off x="538163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452438" y="6567488"/>
            <a:ext cx="12287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HF-7761EN_C (2014-07)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7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Top Corners Rounded 13"/>
          <p:cNvSpPr/>
          <p:nvPr userDrawn="1"/>
        </p:nvSpPr>
        <p:spPr>
          <a:xfrm>
            <a:off x="538163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uf der gleichen Seite des Rechtecks liegende Ecken abrunden 7"/>
          <p:cNvSpPr/>
          <p:nvPr/>
        </p:nvSpPr>
        <p:spPr>
          <a:xfrm>
            <a:off x="538163" y="0"/>
            <a:ext cx="3240087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6" name="Gerade Verbindung 9"/>
          <p:cNvCxnSpPr/>
          <p:nvPr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 descr="HELLA_Logo_2D_CO_RGB_pp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f der gleichen Seite des Rechtecks liegende Ecken abrunden 12"/>
          <p:cNvSpPr/>
          <p:nvPr/>
        </p:nvSpPr>
        <p:spPr>
          <a:xfrm>
            <a:off x="538163" y="0"/>
            <a:ext cx="3240087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10" name="Gerade Verbindung 13"/>
          <p:cNvCxnSpPr/>
          <p:nvPr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4" descr="HELLA_Logo_2D_CO_RGB_pp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noProof="0"/>
              <a:t>Kliknutím lze upravit styl.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461125"/>
            <a:ext cx="8064500" cy="4870450"/>
          </a:xfrm>
        </p:spPr>
        <p:txBody>
          <a:bodyPr/>
          <a:lstStyle>
            <a:lvl1pPr marL="266400" indent="-266400">
              <a:spcBef>
                <a:spcPts val="14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600"/>
            </a:lvl1pPr>
            <a:lvl2pPr marL="446400" indent="-176400">
              <a:spcBef>
                <a:spcPts val="800"/>
              </a:spcBef>
              <a:buFont typeface="Arial" pitchFamily="34" charset="0"/>
              <a:buChar char="•"/>
              <a:defRPr sz="1600"/>
            </a:lvl2pPr>
            <a:lvl3pPr marL="630000" indent="-187200">
              <a:spcBef>
                <a:spcPts val="800"/>
              </a:spcBef>
              <a:defRPr sz="1600"/>
            </a:lvl3pPr>
            <a:lvl4pPr marL="810000" indent="-180000">
              <a:spcBef>
                <a:spcPts val="800"/>
              </a:spcBef>
              <a:buFont typeface="Arial" pitchFamily="34" charset="0"/>
              <a:buChar char="•"/>
              <a:defRPr sz="1400"/>
            </a:lvl4pPr>
            <a:lvl5pPr marL="986400" indent="-176400">
              <a:spcBef>
                <a:spcPts val="800"/>
              </a:spcBef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 dirty="0"/>
          </a:p>
        </p:txBody>
      </p:sp>
      <p:sp>
        <p:nvSpPr>
          <p:cNvPr id="12" name="TW_Footer_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700" b="1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41338" y="6551613"/>
            <a:ext cx="1509712" cy="223837"/>
          </a:xfrm>
        </p:spPr>
        <p:txBody>
          <a:bodyPr/>
          <a:lstStyle>
            <a:lvl1pPr eaLnBrk="0" hangingPunct="0">
              <a:defRPr sz="100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fld id="{1A772D0B-F6CF-4E60-9E1F-EF6564956C0F}" type="slidenum">
              <a:rPr lang="de-DE"/>
              <a:pPr>
                <a:defRPr/>
              </a:pPr>
              <a:t>‹#›</a:t>
            </a:fld>
            <a:r>
              <a:rPr lang="de-DE"/>
              <a:t> </a:t>
            </a:r>
            <a:r>
              <a:rPr lang="de-DE" sz="700"/>
              <a:t>Confidential ISO 16016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478977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 der gleichen Seite des Rechtecks liegende Ecken abrunden 7"/>
          <p:cNvSpPr/>
          <p:nvPr/>
        </p:nvSpPr>
        <p:spPr>
          <a:xfrm>
            <a:off x="538163" y="0"/>
            <a:ext cx="3240087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7" name="Gerade Verbindung 9"/>
          <p:cNvCxnSpPr/>
          <p:nvPr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4" descr="HELLA_Logo_2D_CO_RGB_pp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f der gleichen Seite des Rechtecks liegende Ecken abrunden 13"/>
          <p:cNvSpPr/>
          <p:nvPr/>
        </p:nvSpPr>
        <p:spPr>
          <a:xfrm>
            <a:off x="538163" y="0"/>
            <a:ext cx="3240087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12" name="Gerade Verbindung 14"/>
          <p:cNvCxnSpPr/>
          <p:nvPr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4" descr="HELLA_Logo_2D_CO_RGB_pp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0000" y="1447200"/>
            <a:ext cx="3959992" cy="4870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447200"/>
            <a:ext cx="3959992" cy="4870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 dirty="0"/>
          </a:p>
        </p:txBody>
      </p:sp>
      <p:sp>
        <p:nvSpPr>
          <p:cNvPr id="15" name="TW_Footer_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700" b="1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: Top Corners Rounded 15"/>
          <p:cNvSpPr/>
          <p:nvPr userDrawn="1"/>
        </p:nvSpPr>
        <p:spPr>
          <a:xfrm>
            <a:off x="538163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41338" y="6551613"/>
            <a:ext cx="1509712" cy="223837"/>
          </a:xfrm>
        </p:spPr>
        <p:txBody>
          <a:bodyPr/>
          <a:lstStyle>
            <a:lvl1pPr eaLnBrk="0" hangingPunct="0">
              <a:defRPr sz="100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fld id="{1A772D0B-F6CF-4E60-9E1F-EF6564956C0F}" type="slidenum">
              <a:rPr lang="de-DE"/>
              <a:pPr>
                <a:defRPr/>
              </a:pPr>
              <a:t>‹#›</a:t>
            </a:fld>
            <a:r>
              <a:rPr lang="de-DE"/>
              <a:t> </a:t>
            </a:r>
            <a:r>
              <a:rPr lang="de-DE" sz="700"/>
              <a:t>Confidential ISO 16016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226683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f der gleichen Seite des Rechtecks liegende Ecken abrunden 7"/>
          <p:cNvSpPr/>
          <p:nvPr/>
        </p:nvSpPr>
        <p:spPr>
          <a:xfrm>
            <a:off x="538163" y="0"/>
            <a:ext cx="3240087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9" name="Gerade Verbindung 9"/>
          <p:cNvCxnSpPr/>
          <p:nvPr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HELLA_Logo_2D_CO_RGB_pp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f der gleichen Seite des Rechtecks liegende Ecken abrunden 12"/>
          <p:cNvSpPr/>
          <p:nvPr/>
        </p:nvSpPr>
        <p:spPr>
          <a:xfrm>
            <a:off x="538163" y="0"/>
            <a:ext cx="3240087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13" name="Gerade Verbindung 13"/>
          <p:cNvCxnSpPr/>
          <p:nvPr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4" descr="HELLA_Logo_2D_CO_RGB_pp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447200"/>
            <a:ext cx="3959992" cy="639762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000" y="2132856"/>
            <a:ext cx="3959992" cy="418514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447200"/>
            <a:ext cx="3959992" cy="639762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132856"/>
            <a:ext cx="3959992" cy="4185144"/>
          </a:xfrm>
        </p:spPr>
        <p:txBody>
          <a:bodyPr/>
          <a:lstStyle>
            <a:lvl1pPr>
              <a:defRPr sz="1600"/>
            </a:lvl1pPr>
            <a:lvl2pPr>
              <a:defRPr sz="1600" baseline="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 dirty="0"/>
          </a:p>
        </p:txBody>
      </p:sp>
      <p:sp>
        <p:nvSpPr>
          <p:cNvPr id="15" name="TW_Footer_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700" b="1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Rectangle: Top Corners Rounded 16"/>
          <p:cNvSpPr/>
          <p:nvPr userDrawn="1"/>
        </p:nvSpPr>
        <p:spPr>
          <a:xfrm>
            <a:off x="538163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41338" y="6551613"/>
            <a:ext cx="1509712" cy="223837"/>
          </a:xfrm>
        </p:spPr>
        <p:txBody>
          <a:bodyPr/>
          <a:lstStyle>
            <a:lvl1pPr eaLnBrk="0" hangingPunct="0">
              <a:defRPr sz="100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fld id="{1A772D0B-F6CF-4E60-9E1F-EF6564956C0F}" type="slidenum">
              <a:rPr lang="de-DE"/>
              <a:pPr>
                <a:defRPr/>
              </a:pPr>
              <a:t>‹#›</a:t>
            </a:fld>
            <a:r>
              <a:rPr lang="de-DE"/>
              <a:t> </a:t>
            </a:r>
            <a:r>
              <a:rPr lang="de-DE" sz="700"/>
              <a:t>Confidential ISO 16016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238758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f der gleichen Seite des Rechtecks liegende Ecken abrunden 7"/>
          <p:cNvSpPr/>
          <p:nvPr/>
        </p:nvSpPr>
        <p:spPr>
          <a:xfrm>
            <a:off x="538163" y="0"/>
            <a:ext cx="3240087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5" name="Gerade Verbindung 9"/>
          <p:cNvCxnSpPr/>
          <p:nvPr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HELLA_Logo_2D_CO_RGB_pp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f der gleichen Seite des Rechtecks liegende Ecken abrunden 12"/>
          <p:cNvSpPr/>
          <p:nvPr/>
        </p:nvSpPr>
        <p:spPr>
          <a:xfrm>
            <a:off x="538163" y="0"/>
            <a:ext cx="3240087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9" name="Gerade Verbindung 13"/>
          <p:cNvCxnSpPr/>
          <p:nvPr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HELLA_Logo_2D_CO_RGB_pp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en-US" noProof="0" dirty="0"/>
          </a:p>
        </p:txBody>
      </p:sp>
      <p:sp>
        <p:nvSpPr>
          <p:cNvPr id="11" name="TW_Footer_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700" b="1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: Top Corners Rounded 14"/>
          <p:cNvSpPr/>
          <p:nvPr userDrawn="1"/>
        </p:nvSpPr>
        <p:spPr>
          <a:xfrm>
            <a:off x="538163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41338" y="6551613"/>
            <a:ext cx="1509712" cy="223837"/>
          </a:xfrm>
        </p:spPr>
        <p:txBody>
          <a:bodyPr/>
          <a:lstStyle>
            <a:lvl1pPr eaLnBrk="0" hangingPunct="0">
              <a:defRPr sz="100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fld id="{1A772D0B-F6CF-4E60-9E1F-EF6564956C0F}" type="slidenum">
              <a:rPr lang="de-DE"/>
              <a:pPr>
                <a:defRPr/>
              </a:pPr>
              <a:t>‹#›</a:t>
            </a:fld>
            <a:r>
              <a:rPr lang="de-DE"/>
              <a:t> </a:t>
            </a:r>
            <a:r>
              <a:rPr lang="de-DE" sz="700"/>
              <a:t>Confidential ISO 16016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122282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Top Corners Rounded 6"/>
          <p:cNvSpPr/>
          <p:nvPr userDrawn="1"/>
        </p:nvSpPr>
        <p:spPr>
          <a:xfrm>
            <a:off x="538166" y="6380490"/>
            <a:ext cx="3216402" cy="489322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66" y="0"/>
            <a:ext cx="3216402" cy="32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6400" y="2130425"/>
            <a:ext cx="4647600" cy="1108800"/>
          </a:xfrm>
        </p:spPr>
        <p:txBody>
          <a:bodyPr lIns="180000" tIns="0" anchor="b"/>
          <a:lstStyle>
            <a:lvl1pPr>
              <a:defRPr sz="2100"/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 attention</a:t>
            </a:r>
            <a:endParaRPr lang="en-US" noProof="0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454028" y="6488575"/>
            <a:ext cx="1228725" cy="20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525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HF-7761EN_C (2014-07)</a:t>
            </a: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2943" y="3555928"/>
            <a:ext cx="3243659" cy="2479541"/>
          </a:xfrm>
        </p:spPr>
        <p:txBody>
          <a:bodyPr lIns="0"/>
          <a:lstStyle>
            <a:lvl1pPr marL="0" marR="0" indent="0" algn="l" defTabSz="91435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 lang="en-US" sz="788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Contact: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07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/>
          <p:cNvSpPr/>
          <p:nvPr userDrawn="1"/>
        </p:nvSpPr>
        <p:spPr>
          <a:xfrm>
            <a:off x="537369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2438" y="6567488"/>
            <a:ext cx="12287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HF-7761EN_C (2014-07)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69" y="0"/>
            <a:ext cx="3240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6400" y="2130425"/>
            <a:ext cx="4647600" cy="1108800"/>
          </a:xfrm>
        </p:spPr>
        <p:txBody>
          <a:bodyPr lIns="180000" tIns="0" anchor="b"/>
          <a:lstStyle>
            <a:lvl1pPr>
              <a:defRPr sz="2800"/>
            </a:lvl1pPr>
          </a:lstStyle>
          <a:p>
            <a:r>
              <a:rPr lang="en-US" altLang="de-DE" dirty="0">
                <a:latin typeface="Arial" charset="0"/>
                <a:cs typeface="Arial" charset="0"/>
              </a:rPr>
              <a:t>Title of presentation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6400" y="3416400"/>
            <a:ext cx="4647600" cy="1752600"/>
          </a:xfrm>
        </p:spPr>
        <p:txBody>
          <a:bodyPr lIns="180000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de-DE" dirty="0">
                <a:latin typeface="Arial" charset="0"/>
                <a:cs typeface="Arial" charset="0"/>
              </a:rPr>
              <a:t>Subtitle</a:t>
            </a:r>
          </a:p>
          <a:p>
            <a:r>
              <a:rPr lang="en-US" altLang="de-DE" dirty="0">
                <a:latin typeface="Arial" charset="0"/>
                <a:cs typeface="Arial" charset="0"/>
              </a:rPr>
              <a:t>Referee, place of presentation, Date</a:t>
            </a:r>
          </a:p>
        </p:txBody>
      </p:sp>
      <p:pic>
        <p:nvPicPr>
          <p:cNvPr id="8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69" y="3429000"/>
            <a:ext cx="32337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3429000"/>
            <a:ext cx="32337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0"/>
            <a:ext cx="3240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6400" y="2130425"/>
            <a:ext cx="4647600" cy="1108800"/>
          </a:xfrm>
        </p:spPr>
        <p:txBody>
          <a:bodyPr lIns="180000" tIns="0" anchor="b"/>
          <a:lstStyle>
            <a:lvl1pPr>
              <a:defRPr sz="2800"/>
            </a:lvl1pPr>
          </a:lstStyle>
          <a:p>
            <a:r>
              <a:rPr lang="en-US" altLang="de-DE" dirty="0">
                <a:latin typeface="Arial" charset="0"/>
                <a:cs typeface="Arial" charset="0"/>
              </a:rPr>
              <a:t>Title of presentation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6400" y="3416400"/>
            <a:ext cx="4647600" cy="1752600"/>
          </a:xfrm>
        </p:spPr>
        <p:txBody>
          <a:bodyPr lIns="180000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de-DE" dirty="0">
                <a:latin typeface="Arial" charset="0"/>
                <a:cs typeface="Arial" charset="0"/>
              </a:rPr>
              <a:t>Subtitle</a:t>
            </a:r>
          </a:p>
          <a:p>
            <a:r>
              <a:rPr lang="en-US" altLang="de-DE" dirty="0">
                <a:latin typeface="Arial" charset="0"/>
                <a:cs typeface="Arial" charset="0"/>
              </a:rPr>
              <a:t>Referee, place of presentation, Date</a:t>
            </a:r>
          </a:p>
        </p:txBody>
      </p:sp>
      <p:sp>
        <p:nvSpPr>
          <p:cNvPr id="8" name="Rectangle: Top Corners Rounded 7"/>
          <p:cNvSpPr/>
          <p:nvPr userDrawn="1"/>
        </p:nvSpPr>
        <p:spPr>
          <a:xfrm>
            <a:off x="538163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452438" y="6567488"/>
            <a:ext cx="12287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HF-7761EN_C (2014-07)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5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3429000"/>
            <a:ext cx="32337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0"/>
            <a:ext cx="3240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6400" y="2130425"/>
            <a:ext cx="4647600" cy="1108800"/>
          </a:xfrm>
        </p:spPr>
        <p:txBody>
          <a:bodyPr lIns="180000" tIns="0" anchor="b"/>
          <a:lstStyle>
            <a:lvl1pPr>
              <a:defRPr sz="2800"/>
            </a:lvl1pPr>
          </a:lstStyle>
          <a:p>
            <a:r>
              <a:rPr lang="en-US" altLang="de-DE" dirty="0">
                <a:latin typeface="Arial" charset="0"/>
                <a:cs typeface="Arial" charset="0"/>
              </a:rPr>
              <a:t>Title of presentation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6400" y="3416400"/>
            <a:ext cx="4647600" cy="1752600"/>
          </a:xfrm>
        </p:spPr>
        <p:txBody>
          <a:bodyPr lIns="180000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de-DE" dirty="0">
                <a:latin typeface="Arial" charset="0"/>
                <a:cs typeface="Arial" charset="0"/>
              </a:rPr>
              <a:t>Subtitle</a:t>
            </a:r>
          </a:p>
          <a:p>
            <a:r>
              <a:rPr lang="en-US" altLang="de-DE" dirty="0">
                <a:latin typeface="Arial" charset="0"/>
                <a:cs typeface="Arial" charset="0"/>
              </a:rPr>
              <a:t>Referee, place of presentation, Date</a:t>
            </a:r>
          </a:p>
        </p:txBody>
      </p:sp>
      <p:sp>
        <p:nvSpPr>
          <p:cNvPr id="8" name="Rectangle: Top Corners Rounded 7"/>
          <p:cNvSpPr/>
          <p:nvPr userDrawn="1"/>
        </p:nvSpPr>
        <p:spPr>
          <a:xfrm>
            <a:off x="538163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452438" y="6567488"/>
            <a:ext cx="12287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HF-7761EN_C (2014-07)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1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3429000"/>
            <a:ext cx="32337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0"/>
            <a:ext cx="3240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6400" y="2130425"/>
            <a:ext cx="4647600" cy="1108800"/>
          </a:xfrm>
        </p:spPr>
        <p:txBody>
          <a:bodyPr lIns="180000" tIns="0" anchor="b"/>
          <a:lstStyle>
            <a:lvl1pPr>
              <a:defRPr sz="2800"/>
            </a:lvl1pPr>
          </a:lstStyle>
          <a:p>
            <a:r>
              <a:rPr lang="en-US" altLang="de-DE" dirty="0">
                <a:latin typeface="Arial" charset="0"/>
                <a:cs typeface="Arial" charset="0"/>
              </a:rPr>
              <a:t>Title of presentation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6400" y="3416400"/>
            <a:ext cx="4647600" cy="1752600"/>
          </a:xfrm>
        </p:spPr>
        <p:txBody>
          <a:bodyPr lIns="180000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de-DE" dirty="0">
                <a:latin typeface="Arial" charset="0"/>
                <a:cs typeface="Arial" charset="0"/>
              </a:rPr>
              <a:t>Subtitle</a:t>
            </a:r>
          </a:p>
          <a:p>
            <a:r>
              <a:rPr lang="en-US" altLang="de-DE" dirty="0">
                <a:latin typeface="Arial" charset="0"/>
                <a:cs typeface="Arial" charset="0"/>
              </a:rPr>
              <a:t>Referee, place of presentation, Date</a:t>
            </a:r>
          </a:p>
        </p:txBody>
      </p:sp>
      <p:sp>
        <p:nvSpPr>
          <p:cNvPr id="10" name="Rectangle: Top Corners Rounded 9"/>
          <p:cNvSpPr/>
          <p:nvPr userDrawn="1"/>
        </p:nvSpPr>
        <p:spPr>
          <a:xfrm>
            <a:off x="538163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452438" y="6567488"/>
            <a:ext cx="12287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HF-7761EN_C (2014-07)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8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3429000"/>
            <a:ext cx="32337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0"/>
            <a:ext cx="3240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6400" y="2130425"/>
            <a:ext cx="4647600" cy="1108800"/>
          </a:xfrm>
        </p:spPr>
        <p:txBody>
          <a:bodyPr lIns="180000" tIns="0" anchor="b"/>
          <a:lstStyle>
            <a:lvl1pPr>
              <a:defRPr sz="2800"/>
            </a:lvl1pPr>
          </a:lstStyle>
          <a:p>
            <a:r>
              <a:rPr lang="en-US" altLang="de-DE" dirty="0">
                <a:latin typeface="Arial" charset="0"/>
                <a:cs typeface="Arial" charset="0"/>
              </a:rPr>
              <a:t>Title of presentation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6400" y="3416400"/>
            <a:ext cx="4647600" cy="1752600"/>
          </a:xfrm>
        </p:spPr>
        <p:txBody>
          <a:bodyPr lIns="180000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de-DE" dirty="0">
                <a:latin typeface="Arial" charset="0"/>
                <a:cs typeface="Arial" charset="0"/>
              </a:rPr>
              <a:t>Subtitle</a:t>
            </a:r>
          </a:p>
          <a:p>
            <a:r>
              <a:rPr lang="en-US" altLang="de-DE" dirty="0">
                <a:latin typeface="Arial" charset="0"/>
                <a:cs typeface="Arial" charset="0"/>
              </a:rPr>
              <a:t>Referee, place of presentation, Date</a:t>
            </a:r>
          </a:p>
        </p:txBody>
      </p:sp>
      <p:sp>
        <p:nvSpPr>
          <p:cNvPr id="8" name="Rectangle: Top Corners Rounded 7"/>
          <p:cNvSpPr/>
          <p:nvPr userDrawn="1"/>
        </p:nvSpPr>
        <p:spPr>
          <a:xfrm>
            <a:off x="538163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452438" y="6567488"/>
            <a:ext cx="12287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HF-7761EN_C (2014-07)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6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3429000"/>
            <a:ext cx="32337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0"/>
            <a:ext cx="3240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6400" y="2130425"/>
            <a:ext cx="4647600" cy="1108800"/>
          </a:xfrm>
        </p:spPr>
        <p:txBody>
          <a:bodyPr lIns="180000" tIns="0" anchor="b"/>
          <a:lstStyle>
            <a:lvl1pPr>
              <a:defRPr sz="2800"/>
            </a:lvl1pPr>
          </a:lstStyle>
          <a:p>
            <a:r>
              <a:rPr lang="en-US" altLang="de-DE" dirty="0">
                <a:latin typeface="Arial" charset="0"/>
                <a:cs typeface="Arial" charset="0"/>
              </a:rPr>
              <a:t>Title of presentation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6400" y="3416400"/>
            <a:ext cx="4647600" cy="1752600"/>
          </a:xfrm>
        </p:spPr>
        <p:txBody>
          <a:bodyPr lIns="180000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de-DE" dirty="0">
                <a:latin typeface="Arial" charset="0"/>
                <a:cs typeface="Arial" charset="0"/>
              </a:rPr>
              <a:t>Subtitle</a:t>
            </a:r>
          </a:p>
          <a:p>
            <a:r>
              <a:rPr lang="en-US" altLang="de-DE" dirty="0">
                <a:latin typeface="Arial" charset="0"/>
                <a:cs typeface="Arial" charset="0"/>
              </a:rPr>
              <a:t>Referee, place of presentation, Date</a:t>
            </a:r>
          </a:p>
        </p:txBody>
      </p:sp>
      <p:sp>
        <p:nvSpPr>
          <p:cNvPr id="10" name="Rectangle: Top Corners Rounded 9"/>
          <p:cNvSpPr/>
          <p:nvPr userDrawn="1"/>
        </p:nvSpPr>
        <p:spPr>
          <a:xfrm>
            <a:off x="538163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452438" y="6567488"/>
            <a:ext cx="12287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HF-7761EN_C (2014-07)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2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3429000"/>
            <a:ext cx="32337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0"/>
            <a:ext cx="3240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6400" y="2130425"/>
            <a:ext cx="4647600" cy="1108800"/>
          </a:xfrm>
        </p:spPr>
        <p:txBody>
          <a:bodyPr lIns="180000" tIns="0" anchor="b"/>
          <a:lstStyle>
            <a:lvl1pPr>
              <a:defRPr sz="2800"/>
            </a:lvl1pPr>
          </a:lstStyle>
          <a:p>
            <a:r>
              <a:rPr lang="en-US" altLang="de-DE" dirty="0">
                <a:latin typeface="Arial" charset="0"/>
                <a:cs typeface="Arial" charset="0"/>
              </a:rPr>
              <a:t>Title of presentation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6400" y="3416400"/>
            <a:ext cx="4647600" cy="1752600"/>
          </a:xfrm>
        </p:spPr>
        <p:txBody>
          <a:bodyPr lIns="180000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de-DE" dirty="0">
                <a:latin typeface="Arial" charset="0"/>
                <a:cs typeface="Arial" charset="0"/>
              </a:rPr>
              <a:t>Subtitle</a:t>
            </a:r>
          </a:p>
          <a:p>
            <a:r>
              <a:rPr lang="en-US" altLang="de-DE" dirty="0">
                <a:latin typeface="Arial" charset="0"/>
                <a:cs typeface="Arial" charset="0"/>
              </a:rPr>
              <a:t>Referee, place of presentation, Date</a:t>
            </a:r>
          </a:p>
        </p:txBody>
      </p:sp>
      <p:sp>
        <p:nvSpPr>
          <p:cNvPr id="8" name="Rectangle: Top Corners Rounded 7"/>
          <p:cNvSpPr/>
          <p:nvPr userDrawn="1"/>
        </p:nvSpPr>
        <p:spPr>
          <a:xfrm>
            <a:off x="538163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452438" y="6567488"/>
            <a:ext cx="12287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HF-7761EN_C (2014-07)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7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3430588"/>
            <a:ext cx="3236976" cy="288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0"/>
            <a:ext cx="3240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6400" y="2130425"/>
            <a:ext cx="4647600" cy="1108800"/>
          </a:xfrm>
        </p:spPr>
        <p:txBody>
          <a:bodyPr lIns="180000" tIns="0" anchor="b"/>
          <a:lstStyle>
            <a:lvl1pPr>
              <a:defRPr sz="2800"/>
            </a:lvl1pPr>
          </a:lstStyle>
          <a:p>
            <a:r>
              <a:rPr lang="en-US" altLang="de-DE" dirty="0">
                <a:latin typeface="Arial" charset="0"/>
                <a:cs typeface="Arial" charset="0"/>
              </a:rPr>
              <a:t>Title of presentation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6400" y="3416400"/>
            <a:ext cx="4647600" cy="1752600"/>
          </a:xfrm>
        </p:spPr>
        <p:txBody>
          <a:bodyPr lIns="180000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de-DE" dirty="0">
                <a:latin typeface="Arial" charset="0"/>
                <a:cs typeface="Arial" charset="0"/>
              </a:rPr>
              <a:t>Subtitle</a:t>
            </a:r>
          </a:p>
          <a:p>
            <a:r>
              <a:rPr lang="en-US" altLang="de-DE" dirty="0">
                <a:latin typeface="Arial" charset="0"/>
                <a:cs typeface="Arial" charset="0"/>
              </a:rPr>
              <a:t>Referee, place of presentation, Date</a:t>
            </a:r>
          </a:p>
        </p:txBody>
      </p:sp>
      <p:sp>
        <p:nvSpPr>
          <p:cNvPr id="8" name="Rectangle: Top Corners Rounded 7"/>
          <p:cNvSpPr/>
          <p:nvPr userDrawn="1"/>
        </p:nvSpPr>
        <p:spPr>
          <a:xfrm>
            <a:off x="538163" y="6487763"/>
            <a:ext cx="3236976" cy="370237"/>
          </a:xfrm>
          <a:prstGeom prst="round2SameRect">
            <a:avLst>
              <a:gd name="adj1" fmla="val 21323"/>
              <a:gd name="adj2" fmla="val 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452438" y="6567488"/>
            <a:ext cx="12287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HF-7761EN_C (2014-07)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2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39750" y="360363"/>
            <a:ext cx="8067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0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Title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9750" y="1447800"/>
            <a:ext cx="80645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Text Level 1</a:t>
            </a:r>
          </a:p>
          <a:p>
            <a:pPr lvl="1"/>
            <a:r>
              <a:rPr lang="en-US" altLang="de-DE"/>
              <a:t>Level 2</a:t>
            </a:r>
          </a:p>
          <a:p>
            <a:pPr lvl="2"/>
            <a:r>
              <a:rPr lang="en-US" altLang="de-DE"/>
              <a:t>Level 3</a:t>
            </a:r>
          </a:p>
          <a:p>
            <a:pPr lvl="3"/>
            <a:r>
              <a:rPr lang="en-US" altLang="de-DE"/>
              <a:t>Level 4</a:t>
            </a:r>
          </a:p>
          <a:p>
            <a:pPr lvl="4"/>
            <a:r>
              <a:rPr lang="en-US" altLang="de-DE"/>
              <a:t>Level 5</a:t>
            </a:r>
          </a:p>
        </p:txBody>
      </p:sp>
      <p:sp>
        <p:nvSpPr>
          <p:cNvPr id="7" name="TW_Footer_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9838" y="6562725"/>
            <a:ext cx="4359275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80000" tIns="0" rIns="180000" bIns="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338" y="6551613"/>
            <a:ext cx="1509712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j-cs"/>
              </a:defRPr>
            </a:lvl1pPr>
          </a:lstStyle>
          <a:p>
            <a:pPr>
              <a:defRPr/>
            </a:pPr>
            <a:fld id="{76C1A532-5CF2-4C13-87ED-558BB7FC8922}" type="slidenum">
              <a:rPr lang="de-DE"/>
              <a:pPr>
                <a:defRPr/>
              </a:pPr>
              <a:t>‹#›</a:t>
            </a:fld>
            <a:r>
              <a:rPr lang="de-DE"/>
              <a:t> </a:t>
            </a:r>
            <a:r>
              <a:rPr lang="de-DE" sz="700"/>
              <a:t>Confidential ISO 16016</a:t>
            </a:r>
            <a:endParaRPr lang="de-DE" sz="700" dirty="0"/>
          </a:p>
        </p:txBody>
      </p:sp>
      <p:sp>
        <p:nvSpPr>
          <p:cNvPr id="2" name="MSIPCMContentMarking" descr="{&quot;HashCode&quot;:1415178747,&quot;Placement&quot;:&quot;Header&quot;}">
            <a:extLst>
              <a:ext uri="{FF2B5EF4-FFF2-40B4-BE49-F238E27FC236}">
                <a16:creationId xmlns:a16="http://schemas.microsoft.com/office/drawing/2014/main" id="{B398983A-4B5B-454F-904A-922A2E370070}"/>
              </a:ext>
            </a:extLst>
          </p:cNvPr>
          <p:cNvSpPr txBox="1"/>
          <p:nvPr userDrawn="1"/>
        </p:nvSpPr>
        <p:spPr>
          <a:xfrm>
            <a:off x="6446338" y="0"/>
            <a:ext cx="269766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737373"/>
                </a:solidFill>
                <a:latin typeface="Arial" pitchFamily="34" charset="0"/>
                <a:cs typeface="Arial" pitchFamily="34" charset="0"/>
              </a:rPr>
              <a:t> Copyright Protection: Confidential - ISO 16016 </a:t>
            </a:r>
            <a:endParaRPr lang="cs-CZ" sz="900" dirty="0" err="1">
              <a:solidFill>
                <a:srgbClr val="73737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ts val="1400"/>
        </a:spcBef>
        <a:spcAft>
          <a:spcPts val="600"/>
        </a:spcAft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6088" indent="-176213" algn="l" rtl="0" eaLnBrk="1" fontAlgn="base" hangingPunct="1">
        <a:spcBef>
          <a:spcPts val="8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-185738" algn="l" rtl="0" eaLnBrk="1" fontAlgn="base" hangingPunct="1">
        <a:spcBef>
          <a:spcPts val="8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9625" indent="-179388" algn="l" rtl="0" eaLnBrk="1" fontAlgn="base" hangingPunct="1">
        <a:spcBef>
          <a:spcPts val="8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85838" indent="-176213" algn="l" rtl="0" eaLnBrk="1" fontAlgn="base" hangingPunct="1">
        <a:spcBef>
          <a:spcPts val="8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7DB1D6C2-3D0E-4255-92CF-5FAE6AFC0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2060848"/>
            <a:ext cx="4680520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sz="18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1pPr>
            <a:lvl2pPr marL="444500" indent="-1778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630238" indent="-1857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809625" indent="-179388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9858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14430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002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3574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8146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Společnost Hella </a:t>
            </a:r>
            <a:r>
              <a:rPr lang="cs-CZ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Autotechnik</a:t>
            </a:r>
            <a:r>
              <a:rPr lang="cs-CZ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Nova s.r.o.- evropský „hub světlometů“</a:t>
            </a:r>
          </a:p>
          <a:p>
            <a:pPr>
              <a:defRPr/>
            </a:pPr>
            <a:endParaRPr lang="cs-CZ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cs-CZ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Technické centrum</a:t>
            </a:r>
          </a:p>
          <a:p>
            <a:pPr>
              <a:defRPr/>
            </a:pPr>
            <a:endParaRPr lang="cs-CZ" sz="1600" kern="0" dirty="0">
              <a:latin typeface="+mj-lt"/>
            </a:endParaRPr>
          </a:p>
          <a:p>
            <a:pPr>
              <a:defRPr/>
            </a:pPr>
            <a:r>
              <a:rPr lang="cs-CZ" kern="0" dirty="0">
                <a:latin typeface="+mj-lt"/>
              </a:rPr>
              <a:t>Olomouc /Praha, 23. 04. </a:t>
            </a:r>
            <a:r>
              <a:rPr lang="en-US" kern="0" dirty="0">
                <a:latin typeface="+mj-lt"/>
              </a:rPr>
              <a:t>20</a:t>
            </a:r>
            <a:r>
              <a:rPr lang="cs-CZ" kern="0" dirty="0">
                <a:latin typeface="+mj-lt"/>
              </a:rPr>
              <a:t>24</a:t>
            </a:r>
            <a:endParaRPr lang="en-US" kern="0" dirty="0">
              <a:latin typeface="+mj-lt"/>
            </a:endParaRPr>
          </a:p>
          <a:p>
            <a:pPr>
              <a:defRPr/>
            </a:pPr>
            <a:r>
              <a:rPr lang="cs-CZ" kern="0" noProof="1">
                <a:latin typeface="+mj-lt"/>
              </a:rPr>
              <a:t>Karel Bill</a:t>
            </a:r>
            <a:endParaRPr lang="en-US" kern="0" noProof="1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0F4ABB0-3340-4EE2-9612-0B15CD93B942}"/>
              </a:ext>
            </a:extLst>
          </p:cNvPr>
          <p:cNvSpPr txBox="1"/>
          <p:nvPr/>
        </p:nvSpPr>
        <p:spPr>
          <a:xfrm>
            <a:off x="3995936" y="3645024"/>
            <a:ext cx="504056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Děkuji za Vaši pozornost!</a:t>
            </a:r>
          </a:p>
        </p:txBody>
      </p:sp>
    </p:spTree>
    <p:extLst>
      <p:ext uri="{BB962C8B-B14F-4D97-AF65-F5344CB8AC3E}">
        <p14:creationId xmlns:p14="http://schemas.microsoft.com/office/powerpoint/2010/main" val="190374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332656"/>
            <a:ext cx="8067675" cy="885825"/>
          </a:xfrm>
        </p:spPr>
        <p:txBody>
          <a:bodyPr/>
          <a:lstStyle/>
          <a:p>
            <a:r>
              <a:rPr lang="en-US" dirty="0"/>
              <a:t>HELLA AUTOTECHNIK NOVA, </a:t>
            </a:r>
            <a:r>
              <a:rPr lang="en-US" dirty="0" err="1"/>
              <a:t>s.r.o.</a:t>
            </a:r>
            <a:br>
              <a:rPr lang="cs-CZ" dirty="0"/>
            </a:br>
            <a:r>
              <a:rPr lang="cs-CZ" b="0" dirty="0"/>
              <a:t>Zaměření příspěvku</a:t>
            </a:r>
            <a:br>
              <a:rPr lang="cs-CZ" dirty="0"/>
            </a:br>
            <a:br>
              <a:rPr lang="en-US" dirty="0"/>
            </a:br>
            <a:endParaRPr lang="en-US" b="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72D0B-F6CF-4E60-9E1F-EF6564956C0F}" type="slidenum">
              <a:rPr lang="de-DE" smtClean="0"/>
              <a:pPr>
                <a:defRPr/>
              </a:pPr>
              <a:t>2</a:t>
            </a:fld>
            <a:r>
              <a:rPr lang="de-DE"/>
              <a:t> </a:t>
            </a:r>
            <a:r>
              <a:rPr lang="de-DE" sz="700"/>
              <a:t>Confidential ISO 16016</a:t>
            </a:r>
            <a:endParaRPr lang="de-DE" sz="7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4EDFA67-9707-4273-B759-DAE44BE6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12776"/>
            <a:ext cx="8067675" cy="2390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marL="266700" indent="-266700" algn="l" rtl="0" eaLnBrk="0" fontAlgn="base" hangingPunct="0">
              <a:spcBef>
                <a:spcPts val="600"/>
              </a:spcBef>
              <a:spcAft>
                <a:spcPts val="600"/>
              </a:spcAft>
              <a:buSzPct val="90000"/>
              <a:buFont typeface="Courier New" pitchFamily="49" charset="0"/>
              <a:buChar char="o"/>
              <a:tabLst>
                <a:tab pos="266700" algn="l"/>
              </a:tabLst>
              <a:defRPr sz="16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1pPr>
            <a:lvl2pPr marL="444500" indent="-1778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</a:defRPr>
            </a:lvl2pPr>
            <a:lvl3pPr marL="630238" indent="-1857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</a:defRPr>
            </a:lvl3pPr>
            <a:lvl4pPr marL="809625" indent="-179388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</a:defRPr>
            </a:lvl4pPr>
            <a:lvl5pPr marL="9858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</a:defRPr>
            </a:lvl5pPr>
            <a:lvl6pPr marL="14430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002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3574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8146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800" kern="0" noProof="1">
                <a:latin typeface="+mn-lt"/>
                <a:cs typeface="+mn-cs"/>
              </a:rPr>
              <a:t>Cílem této prezentace je shrnutí/ zobecnění faktorů, které podpořily rozhodnutí vedení a majitelů společnosti Hella Gmbh&amp;Co vstoupit a (dlouhodobě) investovat do růstu společnosti v ČR (dokumentu je zaměřen na oblast inovací: vývoj výrobků, výrobních a montážních zařízení, technologií a výrobních procesů)</a:t>
            </a:r>
          </a:p>
        </p:txBody>
      </p:sp>
    </p:spTree>
    <p:extLst>
      <p:ext uri="{BB962C8B-B14F-4D97-AF65-F5344CB8AC3E}">
        <p14:creationId xmlns:p14="http://schemas.microsoft.com/office/powerpoint/2010/main" val="78984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HELLA AUTOTECHNIK NOVA, </a:t>
            </a:r>
            <a:r>
              <a:rPr lang="en-US" dirty="0" err="1"/>
              <a:t>s.r.o.</a:t>
            </a:r>
            <a:br>
              <a:rPr lang="cs-CZ" dirty="0"/>
            </a:br>
            <a:r>
              <a:rPr lang="cs-CZ" b="0" dirty="0"/>
              <a:t>Karel Bill, jeho role ve společnosti Hella</a:t>
            </a:r>
            <a:br>
              <a:rPr lang="en-US" dirty="0"/>
            </a:br>
            <a:endParaRPr lang="en-US" b="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72D0B-F6CF-4E60-9E1F-EF6564956C0F}" type="slidenum">
              <a:rPr lang="de-DE" smtClean="0"/>
              <a:pPr>
                <a:defRPr/>
              </a:pPr>
              <a:t>3</a:t>
            </a:fld>
            <a:r>
              <a:rPr lang="de-DE"/>
              <a:t> </a:t>
            </a:r>
            <a:r>
              <a:rPr lang="de-DE" sz="700"/>
              <a:t>Confidential ISO 16016</a:t>
            </a:r>
            <a:endParaRPr lang="de-DE" sz="7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60313DA-1575-7417-310B-BEF985CA7021}"/>
              </a:ext>
            </a:extLst>
          </p:cNvPr>
          <p:cNvSpPr txBox="1"/>
          <p:nvPr/>
        </p:nvSpPr>
        <p:spPr>
          <a:xfrm>
            <a:off x="539750" y="1359570"/>
            <a:ext cx="8136706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Stručný pracovní životopis: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Ing. Karel Bill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M.B.A., narozen 7. 10. 59, Praha 8</a:t>
            </a:r>
          </a:p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Vzdělání: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Ing.- VŠB-TU, strojní fakulta (abs.1982),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M.B.A.- B.I.B.S. Brno (abs.2004)</a:t>
            </a:r>
          </a:p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Zaměstnání: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Autopal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s.r.o./ Ford -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Visteon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s.r.o.  Nový Jičín,  (1983–2008).                       </a:t>
            </a:r>
          </a:p>
          <a:p>
            <a:pPr>
              <a:spcAft>
                <a:spcPts val="800"/>
              </a:spcAf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cs-CZ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Poznámka: firma </a:t>
            </a:r>
            <a:r>
              <a:rPr lang="cs-CZ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Autopal</a:t>
            </a:r>
            <a:r>
              <a:rPr lang="cs-CZ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byla v roce 1994 převzata firmou Ford </a:t>
            </a:r>
            <a:r>
              <a:rPr lang="cs-CZ" i="1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Visteon</a:t>
            </a:r>
            <a:r>
              <a:rPr lang="cs-CZ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Hella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Autotechnik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Nova s.r.o.  Mohelnice (2009- 2022)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Zastávaná pozice: ředitel technického centra. (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ůst a rozvoj technického    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centra. Akvizice a vývoj nových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projektů, výrobků).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Ostatní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Moravskoslezský automobilový klastr: prezident</a:t>
            </a:r>
            <a:endParaRPr lang="cs-CZ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Sdružení automobilového průmyslu: člen předsednictva. (Do r. 2022)</a:t>
            </a:r>
            <a:endParaRPr lang="cs-CZ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Členství v průmyslových radách a inovačních centrech MS a OL kraje (MS-IC, ICOK)</a:t>
            </a:r>
            <a:endParaRPr lang="cs-CZ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Stručná charakteristika společnosti Hella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Autotechnik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Nova s.r.o.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Dceřiná společnost koncernu Hella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Gmbh&amp;Co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sídlícího v 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Lippstadtu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Německo</a:t>
            </a:r>
            <a:endParaRPr lang="cs-CZ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Zaměření: Vývoj a výroba automobilového osvětlení – světlomety, světelné moduly, zadní svítilny pro (přední světové) automobilky</a:t>
            </a:r>
            <a:r>
              <a:rPr lang="cs-CZ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>
              <a:effectLst/>
              <a:highlight>
                <a:srgbClr val="FFFFFF"/>
              </a:highligh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8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74" y="260648"/>
            <a:ext cx="8067675" cy="885825"/>
          </a:xfrm>
        </p:spPr>
        <p:txBody>
          <a:bodyPr/>
          <a:lstStyle/>
          <a:p>
            <a:r>
              <a:rPr lang="en-US" dirty="0"/>
              <a:t>HELLA AUTOTECHNIK NOVA, </a:t>
            </a:r>
            <a:r>
              <a:rPr lang="en-US" dirty="0" err="1"/>
              <a:t>s.r.o.</a:t>
            </a:r>
            <a:br>
              <a:rPr lang="cs-CZ" dirty="0"/>
            </a:br>
            <a:r>
              <a:rPr lang="cs-CZ" b="0" dirty="0"/>
              <a:t>Společnost Hella </a:t>
            </a:r>
            <a:r>
              <a:rPr lang="cs-CZ" b="0" dirty="0" err="1"/>
              <a:t>Autotechnik</a:t>
            </a:r>
            <a:r>
              <a:rPr lang="cs-CZ" b="0" dirty="0"/>
              <a:t> Nova s.r.o. </a:t>
            </a:r>
            <a:r>
              <a:rPr lang="cs-CZ" sz="1600" b="0" dirty="0"/>
              <a:t>(</a:t>
            </a:r>
            <a:r>
              <a:rPr lang="cs-CZ" sz="1600" b="0" dirty="0" err="1"/>
              <a:t>zal</a:t>
            </a:r>
            <a:r>
              <a:rPr lang="cs-CZ" sz="1600" b="0" dirty="0"/>
              <a:t>. 1992, Mohelnice) </a:t>
            </a:r>
            <a:br>
              <a:rPr lang="en-US" sz="1600" dirty="0"/>
            </a:br>
            <a:endParaRPr lang="en-US" sz="1600" b="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72D0B-F6CF-4E60-9E1F-EF6564956C0F}" type="slidenum">
              <a:rPr lang="de-DE" smtClean="0"/>
              <a:pPr>
                <a:defRPr/>
              </a:pPr>
              <a:t>4</a:t>
            </a:fld>
            <a:r>
              <a:rPr lang="de-DE"/>
              <a:t> </a:t>
            </a:r>
            <a:r>
              <a:rPr lang="de-DE" sz="700"/>
              <a:t>Confidential ISO 16016</a:t>
            </a:r>
            <a:endParaRPr lang="de-DE" sz="7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60313DA-1575-7417-310B-BEF985CA7021}"/>
              </a:ext>
            </a:extLst>
          </p:cNvPr>
          <p:cNvSpPr txBox="1"/>
          <p:nvPr/>
        </p:nvSpPr>
        <p:spPr>
          <a:xfrm>
            <a:off x="467545" y="1375816"/>
            <a:ext cx="8158704" cy="5383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Stručná charakteristika společnosti Hella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Autotechnik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Nova s.r.o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70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Dceřiná společnost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koncernu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Hella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Gmbh&amp;Co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sídlícího v 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Lippstadtu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Německo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al.1899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Zaměření: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Vývoj a výroba automobilového osvětlení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– světlomety, světelné moduly, zadní svítilny (a související elektronika) pro renomované automobilky</a:t>
            </a:r>
            <a:r>
              <a:rPr lang="cs-CZ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>
              <a:effectLst/>
              <a:highlight>
                <a:srgbClr val="FFFFFF"/>
              </a:highligh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Obrat společnosti Hella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Autotechnik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Nova s.r.o. v obchodním roce 2019/20: 380 milionů €.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3 tisíce zaměstnanců z toho 600+ ve vývoji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>
              <a:solidFill>
                <a:schemeClr val="tx2">
                  <a:lumMod val="75000"/>
                </a:schemeClr>
              </a:solidFill>
              <a:effectLst/>
              <a:highlight>
                <a:srgbClr val="FFFFFF"/>
              </a:highligh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Kapacita výroby v ČR: 5,5 miliónů světlometů.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Výrobní závody v Mohelnici a v Olomouci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(pro evropské automobilky).</a:t>
            </a:r>
            <a:endParaRPr lang="cs-CZ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Vývojové kanceláře společnosti v Mohelnici, v Ostravě a v Olomouci  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připravují výrobky a výrobní prostředky pro výrobní závody koncernu Hella v Evropě, v Americe a v Asii. </a:t>
            </a:r>
          </a:p>
          <a:p>
            <a:pPr marL="800100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cs-CZ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800"/>
              </a:spcAft>
            </a:pPr>
            <a:r>
              <a:rPr lang="cs-CZ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Poznámka: Od roku 2022 název Forvia- Hella. (Sloučením společností </a:t>
            </a:r>
            <a:r>
              <a:rPr lang="cs-CZ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Faurecia</a:t>
            </a:r>
            <a:r>
              <a:rPr lang="cs-CZ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a Hella </a:t>
            </a:r>
            <a:r>
              <a:rPr lang="cs-CZ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Gmbh&amp;Co</a:t>
            </a:r>
            <a:r>
              <a:rPr lang="cs-CZ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i="1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0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HELLA AUTOTECHNIK NOVA, </a:t>
            </a:r>
            <a:r>
              <a:rPr lang="en-US" dirty="0" err="1"/>
              <a:t>s.r.o.</a:t>
            </a:r>
            <a:br>
              <a:rPr lang="cs-CZ" dirty="0"/>
            </a:br>
            <a:r>
              <a:rPr lang="cs-CZ" b="0" dirty="0"/>
              <a:t>Rozhodnutí vstoupit do ČR ovlivňuje: </a:t>
            </a:r>
            <a:br>
              <a:rPr lang="en-US" dirty="0"/>
            </a:br>
            <a:endParaRPr lang="en-US" b="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72D0B-F6CF-4E60-9E1F-EF6564956C0F}" type="slidenum">
              <a:rPr lang="de-DE" smtClean="0"/>
              <a:pPr>
                <a:defRPr/>
              </a:pPr>
              <a:t>5</a:t>
            </a:fld>
            <a:r>
              <a:rPr lang="de-DE"/>
              <a:t> </a:t>
            </a:r>
            <a:r>
              <a:rPr lang="de-DE" sz="700"/>
              <a:t>Confidential ISO 16016</a:t>
            </a:r>
            <a:endParaRPr lang="de-DE" sz="7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4EDFA67-9707-4273-B759-DAE44BE6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42" y="1340768"/>
            <a:ext cx="8220480" cy="40324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marL="266700" indent="-266700" algn="l" rtl="0" eaLnBrk="0" fontAlgn="base" hangingPunct="0">
              <a:spcBef>
                <a:spcPts val="600"/>
              </a:spcBef>
              <a:spcAft>
                <a:spcPts val="600"/>
              </a:spcAft>
              <a:buSzPct val="90000"/>
              <a:buFont typeface="Courier New" pitchFamily="49" charset="0"/>
              <a:buChar char="o"/>
              <a:tabLst>
                <a:tab pos="266700" algn="l"/>
              </a:tabLst>
              <a:defRPr sz="16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1pPr>
            <a:lvl2pPr marL="444500" indent="-1778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</a:defRPr>
            </a:lvl2pPr>
            <a:lvl3pPr marL="630238" indent="-1857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</a:defRPr>
            </a:lvl3pPr>
            <a:lvl4pPr marL="809625" indent="-179388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</a:defRPr>
            </a:lvl4pPr>
            <a:lvl5pPr marL="9858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</a:defRPr>
            </a:lvl5pPr>
            <a:lvl6pPr marL="14430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002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3574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8146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b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Reference </a:t>
            </a:r>
            <a:r>
              <a:rPr lang="cs-CZ" sz="1800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obdobných projektů v ČR byly významné pro rozhodnutí vedení společnosti Hella Gmbh&amp;Co (tehdy rodinná firma).</a:t>
            </a:r>
          </a:p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Zpravidla se vybíralo (soutěžilo) z více scénářů, lokací. Rozhodující pro získání investice: </a:t>
            </a:r>
            <a:r>
              <a:rPr lang="cs-CZ" sz="1800" b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materiálová připravenost</a:t>
            </a:r>
            <a:r>
              <a:rPr lang="cs-CZ" sz="1800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cs-CZ" sz="1800" b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dostupnos</a:t>
            </a:r>
            <a:r>
              <a:rPr lang="cs-CZ" sz="1800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t </a:t>
            </a:r>
            <a:r>
              <a:rPr lang="cs-CZ" sz="1800" b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kvalifikované pracovní síly,</a:t>
            </a:r>
            <a:r>
              <a:rPr lang="cs-CZ" sz="1800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výše nutné vlastní investice společnosti (význam </a:t>
            </a:r>
            <a:r>
              <a:rPr lang="cs-CZ" sz="1800" b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lokálních pobídek</a:t>
            </a:r>
            <a:r>
              <a:rPr lang="cs-CZ" sz="1800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). Dále </a:t>
            </a:r>
            <a:r>
              <a:rPr lang="cs-CZ" sz="1800" b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rychlost </a:t>
            </a:r>
            <a:r>
              <a:rPr lang="cs-CZ" sz="1800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realizace a „jistota“ </a:t>
            </a:r>
            <a:r>
              <a:rPr lang="cs-CZ" sz="1800" b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udržitelnost</a:t>
            </a:r>
            <a:r>
              <a:rPr lang="cs-CZ" sz="1800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</a:t>
            </a:r>
            <a:r>
              <a:rPr lang="cs-CZ" sz="1800" b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záměru</a:t>
            </a:r>
            <a:r>
              <a:rPr lang="cs-CZ" sz="1800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marL="177800" lvl="1" indent="-105800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cs-CZ" sz="1800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Poslední </a:t>
            </a:r>
            <a:r>
              <a:rPr lang="cs-CZ" sz="1800" i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úspěšný případ: Evropská zkušebna v Ostravě (5.000m2/ 45 zam.). </a:t>
            </a:r>
          </a:p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b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Stabilita podmínek (pro podnikání/ investování). </a:t>
            </a:r>
            <a:r>
              <a:rPr lang="cs-CZ" sz="1800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Obtížně se vysvětlují případné odlišnosti podmínek v čase, v  jednotlivých regionech ČR (Olomouc vs. Ostrava).</a:t>
            </a:r>
          </a:p>
          <a:p>
            <a:pPr marL="87313" lvl="1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800" i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Poznámka: </a:t>
            </a:r>
            <a:r>
              <a:rPr lang="cs-CZ" sz="1800" b="1" i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Propagace </a:t>
            </a:r>
            <a:r>
              <a:rPr lang="cs-CZ" sz="1800" i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ČR, olomouckého regionu v mateřské firmě v Lippstadtu   (s významnou podporou OL kraje) slavila úspěch. „Bořila bariéry, nedůvěru“</a:t>
            </a:r>
          </a:p>
          <a:p>
            <a:pPr marL="87313" lvl="1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i="1" kern="0" noProof="1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87313" lvl="1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800" i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Poznámka: pro aktivity základního výzkumu, vývoje je významná </a:t>
            </a:r>
            <a:r>
              <a:rPr lang="cs-CZ" sz="1800" b="1" i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dostupnost vývojových partnerů </a:t>
            </a:r>
            <a:r>
              <a:rPr lang="cs-CZ" sz="1800" i="1" kern="0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v regionu (univerzita, výzkumný ústav, start-up).</a:t>
            </a: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kern="0" noProof="1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47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HELLA AUTOTECHNIK NOVA, </a:t>
            </a:r>
            <a:r>
              <a:rPr lang="en-US" dirty="0" err="1"/>
              <a:t>s.r.o.</a:t>
            </a:r>
            <a:br>
              <a:rPr lang="cs-CZ" dirty="0"/>
            </a:br>
            <a:r>
              <a:rPr lang="cs-CZ" b="0" dirty="0"/>
              <a:t>Vnímání českého technika v zahraničí</a:t>
            </a:r>
            <a:endParaRPr lang="en-US" b="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72D0B-F6CF-4E60-9E1F-EF6564956C0F}" type="slidenum">
              <a:rPr lang="de-DE" smtClean="0"/>
              <a:pPr>
                <a:defRPr/>
              </a:pPr>
              <a:t>6</a:t>
            </a:fld>
            <a:r>
              <a:rPr lang="de-DE"/>
              <a:t> </a:t>
            </a:r>
            <a:r>
              <a:rPr lang="de-DE" sz="700"/>
              <a:t>Confidential ISO 16016</a:t>
            </a:r>
            <a:endParaRPr lang="de-DE" sz="7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4EDFA67-9707-4273-B759-DAE44BE6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800"/>
            <a:ext cx="8067675" cy="3960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marL="266700" indent="-266700" algn="l" rtl="0" eaLnBrk="0" fontAlgn="base" hangingPunct="0">
              <a:spcBef>
                <a:spcPts val="600"/>
              </a:spcBef>
              <a:spcAft>
                <a:spcPts val="600"/>
              </a:spcAft>
              <a:buSzPct val="90000"/>
              <a:buFont typeface="Courier New" pitchFamily="49" charset="0"/>
              <a:buChar char="o"/>
              <a:tabLst>
                <a:tab pos="266700" algn="l"/>
              </a:tabLst>
              <a:defRPr sz="16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1pPr>
            <a:lvl2pPr marL="444500" indent="-1778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</a:defRPr>
            </a:lvl2pPr>
            <a:lvl3pPr marL="630238" indent="-1857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</a:defRPr>
            </a:lvl3pPr>
            <a:lvl4pPr marL="809625" indent="-179388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</a:defRPr>
            </a:lvl4pPr>
            <a:lvl5pPr marL="9858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</a:defRPr>
            </a:lvl5pPr>
            <a:lvl6pPr marL="14430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002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3574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8146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b="1" kern="0" noProof="1">
                <a:latin typeface="+mn-lt"/>
                <a:cs typeface="+mn-cs"/>
              </a:rPr>
              <a:t>Absolvent kvalitní</a:t>
            </a:r>
            <a:r>
              <a:rPr lang="cs-CZ" sz="1800" kern="0" noProof="1">
                <a:latin typeface="+mn-lt"/>
                <a:cs typeface="+mn-cs"/>
              </a:rPr>
              <a:t>/ tradiční </a:t>
            </a:r>
            <a:r>
              <a:rPr lang="cs-CZ" sz="1800" b="1" kern="0" noProof="1">
                <a:latin typeface="+mn-lt"/>
                <a:cs typeface="+mn-cs"/>
              </a:rPr>
              <a:t>univerzity</a:t>
            </a:r>
            <a:r>
              <a:rPr lang="cs-CZ" sz="1800" kern="0" noProof="1">
                <a:latin typeface="+mn-lt"/>
                <a:cs typeface="+mn-cs"/>
              </a:rPr>
              <a:t> (průmyslová tradice v ČR).</a:t>
            </a:r>
          </a:p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kern="0" noProof="1">
                <a:latin typeface="+mn-lt"/>
                <a:cs typeface="+mn-cs"/>
              </a:rPr>
              <a:t>Je ceněna </a:t>
            </a:r>
            <a:r>
              <a:rPr lang="cs-CZ" sz="1800" b="1" kern="0" noProof="1">
                <a:latin typeface="+mn-lt"/>
                <a:cs typeface="+mn-cs"/>
              </a:rPr>
              <a:t>schopnost improvizovat</a:t>
            </a:r>
            <a:r>
              <a:rPr lang="cs-CZ" sz="1800" kern="0" noProof="1">
                <a:latin typeface="+mn-lt"/>
                <a:cs typeface="+mn-cs"/>
              </a:rPr>
              <a:t>. </a:t>
            </a:r>
          </a:p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kern="0" noProof="1">
                <a:latin typeface="+mn-lt"/>
                <a:cs typeface="+mn-cs"/>
              </a:rPr>
              <a:t>V případě potřeby je schopen </a:t>
            </a:r>
            <a:r>
              <a:rPr lang="cs-CZ" sz="1800" b="1" kern="0" noProof="1">
                <a:latin typeface="+mn-lt"/>
                <a:cs typeface="+mn-cs"/>
              </a:rPr>
              <a:t>pracovat s vysokým nasazením</a:t>
            </a:r>
            <a:r>
              <a:rPr lang="cs-CZ" sz="1800" kern="0" noProof="1">
                <a:latin typeface="+mn-lt"/>
                <a:cs typeface="+mn-cs"/>
              </a:rPr>
              <a:t>.</a:t>
            </a: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kern="0" noProof="1">
              <a:latin typeface="+mn-lt"/>
              <a:cs typeface="+mn-cs"/>
            </a:endParaRPr>
          </a:p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kern="0" noProof="1">
                <a:latin typeface="+mn-lt"/>
                <a:cs typeface="+mn-cs"/>
              </a:rPr>
              <a:t>Úroveň </a:t>
            </a:r>
            <a:r>
              <a:rPr lang="cs-CZ" sz="1800" b="1" kern="0" noProof="1">
                <a:latin typeface="+mn-lt"/>
                <a:cs typeface="+mn-cs"/>
              </a:rPr>
              <a:t>týmové práce, komunikace </a:t>
            </a:r>
            <a:r>
              <a:rPr lang="cs-CZ" sz="1800" kern="0" noProof="1">
                <a:latin typeface="+mn-lt"/>
                <a:cs typeface="+mn-cs"/>
              </a:rPr>
              <a:t>jsou/ byly vnímány jako slabina. </a:t>
            </a:r>
          </a:p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kern="0" noProof="1">
                <a:latin typeface="+mn-lt"/>
                <a:cs typeface="+mn-cs"/>
              </a:rPr>
              <a:t>„</a:t>
            </a:r>
            <a:r>
              <a:rPr lang="cs-CZ" sz="1800" b="1" kern="0" noProof="1">
                <a:latin typeface="+mn-lt"/>
                <a:cs typeface="+mn-cs"/>
              </a:rPr>
              <a:t>Finanční gramotnost</a:t>
            </a:r>
            <a:r>
              <a:rPr lang="cs-CZ" sz="1800" kern="0" noProof="1">
                <a:latin typeface="+mn-lt"/>
                <a:cs typeface="+mn-cs"/>
              </a:rPr>
              <a:t>“- zohlednění finančních hledisek při každodenní práci je vyžadována. (U absolvetů nedostačující).      </a:t>
            </a:r>
          </a:p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sz="1800" kern="0" noProof="1">
              <a:latin typeface="+mn-lt"/>
              <a:cs typeface="+mn-cs"/>
            </a:endParaRP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800" i="1" kern="0" noProof="1">
                <a:latin typeface="+mn-lt"/>
                <a:cs typeface="+mn-cs"/>
              </a:rPr>
              <a:t>Z výše uvedeného vyplývá, že </a:t>
            </a:r>
            <a:r>
              <a:rPr lang="cs-CZ" sz="1800" b="1" i="1" kern="0" noProof="1">
                <a:latin typeface="+mn-lt"/>
                <a:cs typeface="+mn-cs"/>
              </a:rPr>
              <a:t>technici </a:t>
            </a:r>
            <a:r>
              <a:rPr lang="cs-CZ" sz="1800" i="1" kern="0" noProof="1">
                <a:latin typeface="+mn-lt"/>
                <a:cs typeface="+mn-cs"/>
              </a:rPr>
              <a:t>a skupináři (nižší vedení) jsou </a:t>
            </a:r>
            <a:r>
              <a:rPr lang="cs-CZ" sz="1800" b="1" i="1" kern="0" noProof="1">
                <a:latin typeface="+mn-lt"/>
                <a:cs typeface="+mn-cs"/>
              </a:rPr>
              <a:t>hodnoceni velmi dobře</a:t>
            </a:r>
            <a:r>
              <a:rPr lang="cs-CZ" sz="1800" i="1" kern="0" noProof="1">
                <a:latin typeface="+mn-lt"/>
                <a:cs typeface="+mn-cs"/>
              </a:rPr>
              <a:t>. Naopak manažeři nemají (až na výjimky) vysoké renomé. </a:t>
            </a: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kern="0" noProof="1">
              <a:latin typeface="+mn-lt"/>
              <a:cs typeface="+mn-cs"/>
            </a:endParaRP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kern="0" noProof="1">
              <a:latin typeface="+mn-lt"/>
              <a:cs typeface="+mn-cs"/>
            </a:endParaRP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kern="0" noProof="1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69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HELLA AUTOTECHNIK NOVA, </a:t>
            </a:r>
            <a:r>
              <a:rPr lang="en-US" dirty="0" err="1"/>
              <a:t>s.r.o.</a:t>
            </a:r>
            <a:br>
              <a:rPr lang="cs-CZ" dirty="0"/>
            </a:br>
            <a:r>
              <a:rPr lang="cs-CZ" b="0" dirty="0"/>
              <a:t>Jak je vnímán český manažer v zahraničí?</a:t>
            </a:r>
            <a:endParaRPr lang="en-US" b="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72D0B-F6CF-4E60-9E1F-EF6564956C0F}" type="slidenum">
              <a:rPr lang="de-DE" smtClean="0"/>
              <a:pPr>
                <a:defRPr/>
              </a:pPr>
              <a:t>7</a:t>
            </a:fld>
            <a:r>
              <a:rPr lang="de-DE"/>
              <a:t> </a:t>
            </a:r>
            <a:r>
              <a:rPr lang="de-DE" sz="700"/>
              <a:t>Confidential ISO 16016</a:t>
            </a:r>
            <a:endParaRPr lang="de-DE" sz="7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4EDFA67-9707-4273-B759-DAE44BE6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1232800"/>
            <a:ext cx="8067675" cy="4320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marL="266700" indent="-266700" algn="l" rtl="0" eaLnBrk="0" fontAlgn="base" hangingPunct="0">
              <a:spcBef>
                <a:spcPts val="600"/>
              </a:spcBef>
              <a:spcAft>
                <a:spcPts val="600"/>
              </a:spcAft>
              <a:buSzPct val="90000"/>
              <a:buFont typeface="Courier New" pitchFamily="49" charset="0"/>
              <a:buChar char="o"/>
              <a:tabLst>
                <a:tab pos="266700" algn="l"/>
              </a:tabLst>
              <a:defRPr sz="16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1pPr>
            <a:lvl2pPr marL="444500" indent="-1778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</a:defRPr>
            </a:lvl2pPr>
            <a:lvl3pPr marL="630238" indent="-1857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</a:defRPr>
            </a:lvl3pPr>
            <a:lvl4pPr marL="809625" indent="-179388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</a:defRPr>
            </a:lvl4pPr>
            <a:lvl5pPr marL="9858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</a:defRPr>
            </a:lvl5pPr>
            <a:lvl6pPr marL="14430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002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3574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8146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kern="0" noProof="1">
              <a:latin typeface="+mn-lt"/>
              <a:cs typeface="+mn-cs"/>
            </a:endParaRPr>
          </a:p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b="1" kern="0" noProof="1">
                <a:latin typeface="+mn-lt"/>
                <a:cs typeface="+mn-cs"/>
              </a:rPr>
              <a:t>Manažerům chybí strategická složka řízení</a:t>
            </a:r>
            <a:r>
              <a:rPr lang="cs-CZ" sz="1800" kern="0" noProof="1">
                <a:latin typeface="+mn-lt"/>
                <a:cs typeface="+mn-cs"/>
              </a:rPr>
              <a:t>. Z našich zkušeností konkrétně:  </a:t>
            </a:r>
          </a:p>
          <a:p>
            <a:pPr marL="558801" lvl="2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kern="0" noProof="1">
                <a:latin typeface="+mn-lt"/>
                <a:cs typeface="+mn-cs"/>
              </a:rPr>
              <a:t>Nedostatečné chápání </a:t>
            </a:r>
            <a:r>
              <a:rPr lang="cs-CZ" sz="1800" b="1" kern="0" noProof="1">
                <a:latin typeface="+mn-lt"/>
                <a:cs typeface="+mn-cs"/>
              </a:rPr>
              <a:t>P&amp;L („práce s výsledovkou</a:t>
            </a:r>
            <a:r>
              <a:rPr lang="cs-CZ" sz="1800" kern="0" noProof="1">
                <a:latin typeface="+mn-lt"/>
                <a:cs typeface="+mn-cs"/>
              </a:rPr>
              <a:t>“)</a:t>
            </a:r>
          </a:p>
          <a:p>
            <a:pPr marL="558801" lvl="2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kern="0" noProof="1">
                <a:latin typeface="+mn-lt"/>
                <a:cs typeface="+mn-cs"/>
              </a:rPr>
              <a:t>Absence detailnějších </a:t>
            </a:r>
            <a:r>
              <a:rPr lang="cs-CZ" sz="1800" b="1" kern="0" noProof="1">
                <a:latin typeface="+mn-lt"/>
                <a:cs typeface="+mn-cs"/>
              </a:rPr>
              <a:t>studií a dlouhodobého směrování firmy</a:t>
            </a:r>
            <a:r>
              <a:rPr lang="cs-CZ" sz="1800" kern="0" noProof="1">
                <a:latin typeface="+mn-lt"/>
                <a:cs typeface="+mn-cs"/>
              </a:rPr>
              <a:t>/ útvaru (v možných „scénářích“)</a:t>
            </a:r>
          </a:p>
          <a:p>
            <a:pPr marL="558801" lvl="2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kern="0" noProof="1">
                <a:latin typeface="+mn-lt"/>
                <a:cs typeface="+mn-cs"/>
              </a:rPr>
              <a:t>Chybí/ není uplatňován strategický management (řízení)</a:t>
            </a:r>
          </a:p>
          <a:p>
            <a:pPr marL="273051" lvl="2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800" i="1" kern="0" noProof="1">
                <a:latin typeface="+mn-lt"/>
                <a:cs typeface="+mn-cs"/>
              </a:rPr>
              <a:t>+ </a:t>
            </a:r>
            <a:r>
              <a:rPr lang="cs-CZ" sz="1800" b="1" i="1" kern="0" noProof="1">
                <a:latin typeface="+mn-lt"/>
                <a:cs typeface="+mn-cs"/>
              </a:rPr>
              <a:t>na vyšší pozice </a:t>
            </a:r>
            <a:r>
              <a:rPr lang="cs-CZ" sz="1800" i="1" kern="0" noProof="1">
                <a:latin typeface="+mn-lt"/>
                <a:cs typeface="+mn-cs"/>
              </a:rPr>
              <a:t>chybí také dostatečná (zahraniční) praxe, „job rotation“</a:t>
            </a: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kern="0" noProof="1">
              <a:latin typeface="+mn-lt"/>
              <a:cs typeface="+mn-cs"/>
            </a:endParaRP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800" i="1" kern="0" noProof="1">
                <a:latin typeface="+mn-lt"/>
                <a:cs typeface="+mn-cs"/>
              </a:rPr>
              <a:t>Pozn: S podporou UTB FAME jsme pro vedoucí, klíčové zaměstnance technického centra nastavili 3 semestrální studium „MBA v kostce“. Studium zaměřené na strategické plánování, finance, proinovativní prostředí ve firmě, týmy v organizaci a efekty synergie ….. </a:t>
            </a: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kern="0" noProof="1">
              <a:latin typeface="+mn-lt"/>
              <a:cs typeface="+mn-cs"/>
            </a:endParaRP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kern="0" noProof="1">
              <a:latin typeface="+mn-lt"/>
              <a:cs typeface="+mn-cs"/>
            </a:endParaRP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kern="0" noProof="1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17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HELLA AUTOTECHNIK NOVA, </a:t>
            </a:r>
            <a:r>
              <a:rPr lang="en-US" dirty="0" err="1"/>
              <a:t>s.r.o.</a:t>
            </a:r>
            <a:br>
              <a:rPr lang="cs-CZ" dirty="0"/>
            </a:br>
            <a:r>
              <a:rPr lang="cs-CZ" b="0" dirty="0"/>
              <a:t>Řízený růst/ rozvoj organizace a spolupráce průmysl- školství </a:t>
            </a:r>
            <a:endParaRPr lang="en-US" b="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72D0B-F6CF-4E60-9E1F-EF6564956C0F}" type="slidenum">
              <a:rPr lang="de-DE" smtClean="0"/>
              <a:pPr>
                <a:defRPr/>
              </a:pPr>
              <a:t>8</a:t>
            </a:fld>
            <a:r>
              <a:rPr lang="de-DE"/>
              <a:t> </a:t>
            </a:r>
            <a:r>
              <a:rPr lang="de-DE" sz="700"/>
              <a:t>Confidential ISO 16016</a:t>
            </a:r>
            <a:endParaRPr lang="de-DE" sz="7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4EDFA67-9707-4273-B759-DAE44BE6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" y="1628800"/>
            <a:ext cx="8067675" cy="460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marL="266700" indent="-266700" algn="l" rtl="0" eaLnBrk="0" fontAlgn="base" hangingPunct="0">
              <a:spcBef>
                <a:spcPts val="600"/>
              </a:spcBef>
              <a:spcAft>
                <a:spcPts val="600"/>
              </a:spcAft>
              <a:buSzPct val="90000"/>
              <a:buFont typeface="Courier New" pitchFamily="49" charset="0"/>
              <a:buChar char="o"/>
              <a:tabLst>
                <a:tab pos="266700" algn="l"/>
              </a:tabLst>
              <a:defRPr sz="16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1pPr>
            <a:lvl2pPr marL="444500" indent="-1778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</a:defRPr>
            </a:lvl2pPr>
            <a:lvl3pPr marL="630238" indent="-1857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</a:defRPr>
            </a:lvl3pPr>
            <a:lvl4pPr marL="809625" indent="-179388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</a:defRPr>
            </a:lvl4pPr>
            <a:lvl5pPr marL="9858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</a:defRPr>
            </a:lvl5pPr>
            <a:lvl6pPr marL="14430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002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3574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8146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kern="0" noProof="1">
                <a:latin typeface="+mn-lt"/>
                <a:cs typeface="+mn-cs"/>
              </a:rPr>
              <a:t> Vzhledem k vysokému nárůstu počtu zaměstnanců (500+) bylo nezbytné  definovat, </a:t>
            </a:r>
            <a:r>
              <a:rPr lang="cs-CZ" sz="1800" b="1" kern="0" noProof="1">
                <a:latin typeface="+mn-lt"/>
                <a:cs typeface="+mn-cs"/>
              </a:rPr>
              <a:t>nastavit a řídit proces adaptace </a:t>
            </a:r>
            <a:r>
              <a:rPr lang="cs-CZ" sz="1800" kern="0" noProof="1">
                <a:latin typeface="+mn-lt"/>
                <a:cs typeface="+mn-cs"/>
              </a:rPr>
              <a:t>a zaškolování </a:t>
            </a:r>
            <a:r>
              <a:rPr lang="cs-CZ" sz="1800" b="1" kern="0" noProof="1">
                <a:latin typeface="+mn-lt"/>
                <a:cs typeface="+mn-cs"/>
              </a:rPr>
              <a:t>nováčků</a:t>
            </a:r>
            <a:r>
              <a:rPr lang="cs-CZ" sz="1800" kern="0" noProof="1">
                <a:latin typeface="+mn-lt"/>
                <a:cs typeface="+mn-cs"/>
              </a:rPr>
              <a:t> ve firmě. (Byl připraven školicí materiál).                                                                                                     Později </a:t>
            </a:r>
            <a:r>
              <a:rPr lang="cs-CZ" sz="1800" b="1" kern="0" noProof="1">
                <a:latin typeface="+mn-lt"/>
                <a:cs typeface="+mn-cs"/>
              </a:rPr>
              <a:t>specialisté</a:t>
            </a:r>
            <a:r>
              <a:rPr lang="cs-CZ" sz="1800" kern="0" noProof="1">
                <a:latin typeface="+mn-lt"/>
                <a:cs typeface="+mn-cs"/>
              </a:rPr>
              <a:t> společnosti </a:t>
            </a:r>
            <a:r>
              <a:rPr lang="cs-CZ" sz="1800" b="1" kern="0" noProof="1">
                <a:latin typeface="+mn-lt"/>
                <a:cs typeface="+mn-cs"/>
              </a:rPr>
              <a:t>Hella začali učit odborné předměty </a:t>
            </a:r>
            <a:r>
              <a:rPr lang="cs-CZ" sz="1800" kern="0" noProof="1">
                <a:latin typeface="+mn-lt"/>
                <a:cs typeface="+mn-cs"/>
              </a:rPr>
              <a:t>již </a:t>
            </a:r>
            <a:r>
              <a:rPr lang="cs-CZ" sz="1800" b="1" kern="0" noProof="1">
                <a:latin typeface="+mn-lt"/>
                <a:cs typeface="+mn-cs"/>
              </a:rPr>
              <a:t>na univerzitách</a:t>
            </a:r>
            <a:r>
              <a:rPr lang="cs-CZ" sz="1800" kern="0" noProof="1">
                <a:latin typeface="+mn-lt"/>
                <a:cs typeface="+mn-cs"/>
              </a:rPr>
              <a:t> (akreditovaný předmět). Ve firmě  jsme zavedli </a:t>
            </a:r>
            <a:r>
              <a:rPr lang="cs-CZ" sz="1800" b="1" kern="0" noProof="1">
                <a:latin typeface="+mn-lt"/>
                <a:cs typeface="+mn-cs"/>
              </a:rPr>
              <a:t>pozice „trainee</a:t>
            </a:r>
            <a:r>
              <a:rPr lang="cs-CZ" sz="1800" kern="0" noProof="1">
                <a:latin typeface="+mn-lt"/>
                <a:cs typeface="+mn-cs"/>
              </a:rPr>
              <a:t>“ (po dobu studia). </a:t>
            </a: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800" kern="0" noProof="1">
                <a:latin typeface="+mn-lt"/>
                <a:cs typeface="+mn-cs"/>
              </a:rPr>
              <a:t>     Nutnost úzké spolupráce školství a průmyslu-&gt; </a:t>
            </a:r>
            <a:r>
              <a:rPr lang="cs-CZ" sz="1800" b="1" kern="0" noProof="1">
                <a:latin typeface="+mn-lt"/>
                <a:cs typeface="+mn-cs"/>
              </a:rPr>
              <a:t>duální vzdělávání!</a:t>
            </a:r>
          </a:p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sz="1800" kern="0" noProof="1">
              <a:latin typeface="+mn-lt"/>
              <a:cs typeface="+mn-cs"/>
            </a:endParaRPr>
          </a:p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kern="0" noProof="1">
                <a:latin typeface="+mn-lt"/>
                <a:cs typeface="+mn-cs"/>
              </a:rPr>
              <a:t>Nezbytná je do budoucna </a:t>
            </a:r>
            <a:r>
              <a:rPr lang="cs-CZ" sz="1800" b="1" kern="0" noProof="1">
                <a:latin typeface="+mn-lt"/>
                <a:cs typeface="+mn-cs"/>
              </a:rPr>
              <a:t>spolupráce s univerzitami při definování </a:t>
            </a:r>
            <a:r>
              <a:rPr lang="cs-CZ" sz="1800" kern="0" noProof="1">
                <a:latin typeface="+mn-lt"/>
                <a:cs typeface="+mn-cs"/>
              </a:rPr>
              <a:t>(a výuce) </a:t>
            </a:r>
            <a:r>
              <a:rPr lang="cs-CZ" sz="1800" b="1" kern="0" noProof="1">
                <a:latin typeface="+mn-lt"/>
                <a:cs typeface="+mn-cs"/>
              </a:rPr>
              <a:t>„profesí budoucnosti“</a:t>
            </a:r>
            <a:r>
              <a:rPr lang="cs-CZ" sz="1800" kern="0" noProof="1">
                <a:latin typeface="+mn-lt"/>
                <a:cs typeface="+mn-cs"/>
              </a:rPr>
              <a:t>: „Cyber security &amp; functional security“ inženýr, systémový inženýr -&gt; Virtuální realita- digitální dvojče &amp; umělá inteligence ve vývoji výrobku, při přípravě (a řízení) výroby …</a:t>
            </a:r>
          </a:p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kern="0" noProof="1">
                <a:latin typeface="+mn-lt"/>
                <a:cs typeface="+mn-cs"/>
              </a:rPr>
              <a:t>Neobejdeme se bez vytvoření systému </a:t>
            </a:r>
            <a:r>
              <a:rPr lang="cs-CZ" sz="1800" b="1" kern="0" noProof="1">
                <a:latin typeface="+mn-lt"/>
                <a:cs typeface="+mn-cs"/>
              </a:rPr>
              <a:t>celoživotního vzdělávání/ rekvalifikace </a:t>
            </a:r>
            <a:r>
              <a:rPr lang="cs-CZ" sz="1800" kern="0" noProof="1">
                <a:latin typeface="+mn-lt"/>
                <a:cs typeface="+mn-cs"/>
              </a:rPr>
              <a:t>zaměstnanců (hovoříme o technicích)! </a:t>
            </a:r>
          </a:p>
        </p:txBody>
      </p:sp>
    </p:spTree>
    <p:extLst>
      <p:ext uri="{BB962C8B-B14F-4D97-AF65-F5344CB8AC3E}">
        <p14:creationId xmlns:p14="http://schemas.microsoft.com/office/powerpoint/2010/main" val="143705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HELLA AUTOTECHNIK NOVA, </a:t>
            </a:r>
            <a:r>
              <a:rPr lang="en-US" dirty="0" err="1"/>
              <a:t>s.r.o.</a:t>
            </a:r>
            <a:br>
              <a:rPr lang="cs-CZ" dirty="0"/>
            </a:br>
            <a:r>
              <a:rPr lang="cs-CZ" b="0" dirty="0"/>
              <a:t>Týmová práce v organizaci, mezinárodní týmy</a:t>
            </a:r>
            <a:br>
              <a:rPr lang="en-US" dirty="0"/>
            </a:br>
            <a:endParaRPr lang="en-US" b="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72D0B-F6CF-4E60-9E1F-EF6564956C0F}" type="slidenum">
              <a:rPr lang="de-DE" smtClean="0"/>
              <a:pPr>
                <a:defRPr/>
              </a:pPr>
              <a:t>9</a:t>
            </a:fld>
            <a:r>
              <a:rPr lang="de-DE"/>
              <a:t> </a:t>
            </a:r>
            <a:r>
              <a:rPr lang="de-DE" sz="700"/>
              <a:t>Confidential ISO 16016</a:t>
            </a:r>
            <a:endParaRPr lang="de-DE" sz="7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4EDFA67-9707-4273-B759-DAE44BE6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46" y="1412776"/>
            <a:ext cx="8172809" cy="2952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marL="266700" indent="-266700" algn="l" rtl="0" eaLnBrk="0" fontAlgn="base" hangingPunct="0">
              <a:spcBef>
                <a:spcPts val="600"/>
              </a:spcBef>
              <a:spcAft>
                <a:spcPts val="600"/>
              </a:spcAft>
              <a:buSzPct val="90000"/>
              <a:buFont typeface="Courier New" pitchFamily="49" charset="0"/>
              <a:buChar char="o"/>
              <a:tabLst>
                <a:tab pos="266700" algn="l"/>
              </a:tabLst>
              <a:defRPr sz="16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1pPr>
            <a:lvl2pPr marL="444500" indent="-1778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</a:defRPr>
            </a:lvl2pPr>
            <a:lvl3pPr marL="630238" indent="-1857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</a:defRPr>
            </a:lvl3pPr>
            <a:lvl4pPr marL="809625" indent="-179388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</a:defRPr>
            </a:lvl4pPr>
            <a:lvl5pPr marL="9858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</a:defRPr>
            </a:lvl5pPr>
            <a:lvl6pPr marL="14430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002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3574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814638" indent="-1778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kern="0" noProof="1">
                <a:latin typeface="+mn-lt"/>
                <a:cs typeface="+mn-cs"/>
              </a:rPr>
              <a:t>Pozitivně byla vnímána ochota vycestovat do zahraničí a školit zahraniční kolegy. Pracovat dočasně v Americe, Asii</a:t>
            </a:r>
            <a:r>
              <a:rPr lang="cs-CZ" sz="1800" b="1" kern="0" noProof="1">
                <a:latin typeface="+mn-lt"/>
                <a:cs typeface="+mn-cs"/>
              </a:rPr>
              <a:t>. </a:t>
            </a:r>
            <a:r>
              <a:rPr lang="cs-CZ" sz="1800" kern="0" noProof="1">
                <a:latin typeface="+mn-lt"/>
                <a:cs typeface="+mn-cs"/>
              </a:rPr>
              <a:t>Stejně tak ochota přijmout na zapracování kolegy z jiných zemí v ČR. Délka </a:t>
            </a:r>
            <a:r>
              <a:rPr lang="cs-CZ" sz="1800" b="1" kern="0" noProof="1">
                <a:latin typeface="+mn-lt"/>
                <a:cs typeface="+mn-cs"/>
              </a:rPr>
              <a:t>od 6 do 36 měsíců</a:t>
            </a:r>
            <a:r>
              <a:rPr lang="cs-CZ" sz="1800" kern="0" noProof="1">
                <a:latin typeface="+mn-lt"/>
                <a:cs typeface="+mn-cs"/>
              </a:rPr>
              <a:t>. </a:t>
            </a:r>
            <a:r>
              <a:rPr lang="cs-CZ" sz="1800" b="1" kern="0" noProof="1">
                <a:latin typeface="+mn-lt"/>
                <a:cs typeface="+mn-cs"/>
              </a:rPr>
              <a:t>(legislativa pro práci cizinců ze zemí mimo EU v ČR)</a:t>
            </a:r>
          </a:p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kern="0" noProof="1">
                <a:latin typeface="+mn-lt"/>
                <a:cs typeface="+mn-cs"/>
              </a:rPr>
              <a:t>„Příběh o české a německé kultuře!“  (Poznat- respekovat- nesnažit se měnit!)</a:t>
            </a: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kern="0" noProof="1">
              <a:latin typeface="+mn-lt"/>
              <a:cs typeface="+mn-cs"/>
            </a:endParaRPr>
          </a:p>
          <a:p>
            <a:pPr marL="373063" lvl="1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sz="1800" kern="0" noProof="1">
              <a:latin typeface="+mn-lt"/>
              <a:cs typeface="+mn-cs"/>
            </a:endParaRP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kern="0" noProof="1">
              <a:latin typeface="+mn-lt"/>
              <a:cs typeface="+mn-cs"/>
            </a:endParaRPr>
          </a:p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800" kern="0" noProof="1">
              <a:latin typeface="+mn-lt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FF6A883-F735-2FFF-7399-44B9F567A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445" r="1" b="30597"/>
          <a:stretch/>
        </p:blipFill>
        <p:spPr>
          <a:xfrm>
            <a:off x="5652120" y="3349322"/>
            <a:ext cx="3384450" cy="259834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44C2CD8-FCDB-5521-E1DB-C62F55FFC45E}"/>
              </a:ext>
            </a:extLst>
          </p:cNvPr>
          <p:cNvSpPr txBox="1"/>
          <p:nvPr/>
        </p:nvSpPr>
        <p:spPr>
          <a:xfrm>
            <a:off x="544686" y="6086683"/>
            <a:ext cx="8172809" cy="317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lvl="1" inden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400" kern="0" noProof="1">
                <a:latin typeface="+mn-lt"/>
                <a:cs typeface="+mn-cs"/>
              </a:rPr>
              <a:t>https://www.kosmas.cz/knihy/204565/interkulturni-komunikace-v-rizeni-a-podnikani-cesko-nemecka/</a:t>
            </a:r>
          </a:p>
        </p:txBody>
      </p:sp>
    </p:spTree>
    <p:extLst>
      <p:ext uri="{BB962C8B-B14F-4D97-AF65-F5344CB8AC3E}">
        <p14:creationId xmlns:p14="http://schemas.microsoft.com/office/powerpoint/2010/main" val="2330642335"/>
      </p:ext>
    </p:extLst>
  </p:cSld>
  <p:clrMapOvr>
    <a:masterClrMapping/>
  </p:clrMapOvr>
</p:sld>
</file>

<file path=ppt/theme/theme1.xml><?xml version="1.0" encoding="utf-8"?>
<a:theme xmlns:a="http://schemas.openxmlformats.org/drawingml/2006/main" name="HF-7761EN_C_">
  <a:themeElements>
    <a:clrScheme name="© Hella">
      <a:dk1>
        <a:srgbClr val="000000"/>
      </a:dk1>
      <a:lt1>
        <a:sysClr val="window" lastClr="FFFFFF"/>
      </a:lt1>
      <a:dk2>
        <a:srgbClr val="0F2364"/>
      </a:dk2>
      <a:lt2>
        <a:srgbClr val="6A7A86"/>
      </a:lt2>
      <a:accent1>
        <a:srgbClr val="D17A0D"/>
      </a:accent1>
      <a:accent2>
        <a:srgbClr val="DEE4E7"/>
      </a:accent2>
      <a:accent3>
        <a:srgbClr val="FFFFFF"/>
      </a:accent3>
      <a:accent4>
        <a:srgbClr val="000000"/>
      </a:accent4>
      <a:accent5>
        <a:srgbClr val="F1D7B7"/>
      </a:accent5>
      <a:accent6>
        <a:srgbClr val="BDC9CF"/>
      </a:accent6>
      <a:hlink>
        <a:srgbClr val="DFA256"/>
      </a:hlink>
      <a:folHlink>
        <a:srgbClr val="FFC8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Hella Yellow">
      <a:srgbClr val="FFC800"/>
    </a:custClr>
    <a:custClr name="Brass 2">
      <a:srgbClr val="DFA256"/>
    </a:custClr>
    <a:custClr name="Hella Blue 2">
      <a:srgbClr val="8791B9"/>
    </a:custClr>
    <a:custClr name="Hella Blue 3">
      <a:srgbClr val="CDD2E1"/>
    </a:custClr>
    <a:custClr name="Teaser Green 1">
      <a:srgbClr val="50A532"/>
    </a:custClr>
    <a:custClr name="Teaser Green 2">
      <a:srgbClr val="84C070"/>
    </a:custClr>
    <a:custClr name="Teaser Red 2">
      <a:srgbClr val="FF5B4D"/>
    </a:custClr>
    <a:custClr name="Teaser Red 3">
      <a:srgbClr val="FFB9B3"/>
    </a:custClr>
  </a:custClrLst>
  <a:extLst>
    <a:ext uri="{05A4C25C-085E-4340-85A3-A5531E510DB2}">
      <thm15:themeFamily xmlns:thm15="http://schemas.microsoft.com/office/thememl/2012/main" name="HAN overview_2019_02.potx" id="{855756FD-4445-4B8F-8847-9B2CFFD1BD7F}" vid="{8715B85F-DFE6-471D-AAF0-6355C34A4B9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5" ma:contentTypeDescription="Vytvoří nový dokument" ma:contentTypeScope="" ma:versionID="014322c51a25d76c495b08a15231c5ec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c7ef4813540e59ad90763f471162856f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6999c1-8dc3-4c99-a10f-6379e56fdda9">
      <Terms xmlns="http://schemas.microsoft.com/office/infopath/2007/PartnerControls"/>
    </lcf76f155ced4ddcb4097134ff3c332f>
    <TaxCatchAll xmlns="1a7a52e0-af44-4639-b07b-96c1cee2bb77" xsi:nil="true"/>
  </documentManagement>
</p:properties>
</file>

<file path=customXml/itemProps1.xml><?xml version="1.0" encoding="utf-8"?>
<ds:datastoreItem xmlns:ds="http://schemas.openxmlformats.org/officeDocument/2006/customXml" ds:itemID="{5F7264CE-7ED6-4B45-8732-8B9DCF7B4813}"/>
</file>

<file path=customXml/itemProps2.xml><?xml version="1.0" encoding="utf-8"?>
<ds:datastoreItem xmlns:ds="http://schemas.openxmlformats.org/officeDocument/2006/customXml" ds:itemID="{D46B4ADD-5EC9-47E3-897D-63463844A29D}"/>
</file>

<file path=customXml/itemProps3.xml><?xml version="1.0" encoding="utf-8"?>
<ds:datastoreItem xmlns:ds="http://schemas.openxmlformats.org/officeDocument/2006/customXml" ds:itemID="{7D15EEAB-53DD-4BEC-BD25-130F6F471952}"/>
</file>

<file path=docProps/app.xml><?xml version="1.0" encoding="utf-8"?>
<Properties xmlns="http://schemas.openxmlformats.org/officeDocument/2006/extended-properties" xmlns:vt="http://schemas.openxmlformats.org/officeDocument/2006/docPropsVTypes">
  <Template>HAN overview_2019_02</Template>
  <TotalTime>6816</TotalTime>
  <Words>1211</Words>
  <Application>Microsoft Office PowerPoint</Application>
  <PresentationFormat>Předvádění na obrazovce (4:3)</PresentationFormat>
  <Paragraphs>88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HF-7761EN_C_</vt:lpstr>
      <vt:lpstr>Prezentace aplikace PowerPoint</vt:lpstr>
      <vt:lpstr>HELLA AUTOTECHNIK NOVA, s.r.o. Zaměření příspěvku  </vt:lpstr>
      <vt:lpstr>HELLA AUTOTECHNIK NOVA, s.r.o. Karel Bill, jeho role ve společnosti Hella </vt:lpstr>
      <vt:lpstr>HELLA AUTOTECHNIK NOVA, s.r.o. Společnost Hella Autotechnik Nova s.r.o. (zal. 1992, Mohelnice)  </vt:lpstr>
      <vt:lpstr>HELLA AUTOTECHNIK NOVA, s.r.o. Rozhodnutí vstoupit do ČR ovlivňuje:  </vt:lpstr>
      <vt:lpstr>HELLA AUTOTECHNIK NOVA, s.r.o. Vnímání českého technika v zahraničí</vt:lpstr>
      <vt:lpstr>HELLA AUTOTECHNIK NOVA, s.r.o. Jak je vnímán český manažer v zahraničí?</vt:lpstr>
      <vt:lpstr>HELLA AUTOTECHNIK NOVA, s.r.o. Řízený růst/ rozvoj organizace a spolupráce průmysl- školství </vt:lpstr>
      <vt:lpstr>HELLA AUTOTECHNIK NOVA, s.r.o. Týmová práce v organizaci, mezinárodní týmy </vt:lpstr>
      <vt:lpstr>Prezentace aplikace PowerPoint</vt:lpstr>
    </vt:vector>
  </TitlesOfParts>
  <Company>Hella Romania SRL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HELLA AUTOTECHNIK NOVA, s.r.o.  (HAN)  Overview</dc:title>
  <dc:creator>Srotova, Lenka</dc:creator>
  <cp:lastModifiedBy>Karel Bill</cp:lastModifiedBy>
  <cp:revision>129</cp:revision>
  <cp:lastPrinted>2024-04-18T16:52:22Z</cp:lastPrinted>
  <dcterms:created xsi:type="dcterms:W3CDTF">2019-02-21T13:03:43Z</dcterms:created>
  <dcterms:modified xsi:type="dcterms:W3CDTF">2024-04-22T17:33:02Z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4f3930-35a4-43d2-be4a-3a5160255453_Enabled">
    <vt:lpwstr>True</vt:lpwstr>
  </property>
  <property fmtid="{D5CDD505-2E9C-101B-9397-08002B2CF9AE}" pid="3" name="MSIP_Label_5a4f3930-35a4-43d2-be4a-3a5160255453_SiteId">
    <vt:lpwstr>2d5eb7e2-d3ee-4bf5-bc62-79d5ae9cd9e1</vt:lpwstr>
  </property>
  <property fmtid="{D5CDD505-2E9C-101B-9397-08002B2CF9AE}" pid="4" name="MSIP_Label_5a4f3930-35a4-43d2-be4a-3a5160255453_Owner">
    <vt:lpwstr>Lenka.Srotova@hella.com</vt:lpwstr>
  </property>
  <property fmtid="{D5CDD505-2E9C-101B-9397-08002B2CF9AE}" pid="5" name="MSIP_Label_5a4f3930-35a4-43d2-be4a-3a5160255453_SetDate">
    <vt:lpwstr>2019-11-13T07:59:56.2063040Z</vt:lpwstr>
  </property>
  <property fmtid="{D5CDD505-2E9C-101B-9397-08002B2CF9AE}" pid="6" name="MSIP_Label_5a4f3930-35a4-43d2-be4a-3a5160255453_Name">
    <vt:lpwstr>Internal</vt:lpwstr>
  </property>
  <property fmtid="{D5CDD505-2E9C-101B-9397-08002B2CF9AE}" pid="7" name="MSIP_Label_5a4f3930-35a4-43d2-be4a-3a5160255453_Application">
    <vt:lpwstr>Microsoft Azure Information Protection</vt:lpwstr>
  </property>
  <property fmtid="{D5CDD505-2E9C-101B-9397-08002B2CF9AE}" pid="8" name="MSIP_Label_5a4f3930-35a4-43d2-be4a-3a5160255453_ActionId">
    <vt:lpwstr>89b1546f-aeb8-497e-963e-9d601ee111b6</vt:lpwstr>
  </property>
  <property fmtid="{D5CDD505-2E9C-101B-9397-08002B2CF9AE}" pid="9" name="MSIP_Label_5a4f3930-35a4-43d2-be4a-3a5160255453_Extended_MSFT_Method">
    <vt:lpwstr>Manual</vt:lpwstr>
  </property>
  <property fmtid="{D5CDD505-2E9C-101B-9397-08002B2CF9AE}" pid="10" name="MSIP_Label_4698f2b1-fe06-4489-9b90-7e2c0fb6f14e_Enabled">
    <vt:lpwstr>True</vt:lpwstr>
  </property>
  <property fmtid="{D5CDD505-2E9C-101B-9397-08002B2CF9AE}" pid="11" name="MSIP_Label_4698f2b1-fe06-4489-9b90-7e2c0fb6f14e_SiteId">
    <vt:lpwstr>2d5eb7e2-d3ee-4bf5-bc62-79d5ae9cd9e1</vt:lpwstr>
  </property>
  <property fmtid="{D5CDD505-2E9C-101B-9397-08002B2CF9AE}" pid="12" name="MSIP_Label_4698f2b1-fe06-4489-9b90-7e2c0fb6f14e_Owner">
    <vt:lpwstr>Lenka.Srotova@hella.com</vt:lpwstr>
  </property>
  <property fmtid="{D5CDD505-2E9C-101B-9397-08002B2CF9AE}" pid="13" name="MSIP_Label_4698f2b1-fe06-4489-9b90-7e2c0fb6f14e_SetDate">
    <vt:lpwstr>2019-11-13T07:59:56.2063040Z</vt:lpwstr>
  </property>
  <property fmtid="{D5CDD505-2E9C-101B-9397-08002B2CF9AE}" pid="14" name="MSIP_Label_4698f2b1-fe06-4489-9b90-7e2c0fb6f14e_Name">
    <vt:lpwstr>External Usage</vt:lpwstr>
  </property>
  <property fmtid="{D5CDD505-2E9C-101B-9397-08002B2CF9AE}" pid="15" name="MSIP_Label_4698f2b1-fe06-4489-9b90-7e2c0fb6f14e_Application">
    <vt:lpwstr>Microsoft Azure Information Protection</vt:lpwstr>
  </property>
  <property fmtid="{D5CDD505-2E9C-101B-9397-08002B2CF9AE}" pid="16" name="MSIP_Label_4698f2b1-fe06-4489-9b90-7e2c0fb6f14e_ActionId">
    <vt:lpwstr>89b1546f-aeb8-497e-963e-9d601ee111b6</vt:lpwstr>
  </property>
  <property fmtid="{D5CDD505-2E9C-101B-9397-08002B2CF9AE}" pid="17" name="MSIP_Label_4698f2b1-fe06-4489-9b90-7e2c0fb6f14e_Parent">
    <vt:lpwstr>5a4f3930-35a4-43d2-be4a-3a5160255453</vt:lpwstr>
  </property>
  <property fmtid="{D5CDD505-2E9C-101B-9397-08002B2CF9AE}" pid="18" name="MSIP_Label_4698f2b1-fe06-4489-9b90-7e2c0fb6f14e_Extended_MSFT_Method">
    <vt:lpwstr>Manual</vt:lpwstr>
  </property>
  <property fmtid="{D5CDD505-2E9C-101B-9397-08002B2CF9AE}" pid="19" name="Sensitivity">
    <vt:lpwstr>Internal External Usage</vt:lpwstr>
  </property>
  <property fmtid="{D5CDD505-2E9C-101B-9397-08002B2CF9AE}" pid="20" name="ContentTypeId">
    <vt:lpwstr>0x01010089041FCD18EC6343AC0B4722D1CD7B5E</vt:lpwstr>
  </property>
</Properties>
</file>