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60" r:id="rId4"/>
    <p:sldId id="262" r:id="rId5"/>
    <p:sldId id="267" r:id="rId6"/>
    <p:sldId id="259" r:id="rId7"/>
    <p:sldId id="285" r:id="rId8"/>
    <p:sldId id="269" r:id="rId9"/>
    <p:sldId id="27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Scheiner" initials="MS" lastIdx="1" clrIdx="0">
    <p:extLst>
      <p:ext uri="{19B8F6BF-5375-455C-9EA6-DF929625EA0E}">
        <p15:presenceInfo xmlns:p15="http://schemas.microsoft.com/office/powerpoint/2012/main" userId="Miroslav Schei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CBC"/>
    <a:srgbClr val="1EC6B4"/>
    <a:srgbClr val="FFFFFF"/>
    <a:srgbClr val="004444"/>
    <a:srgbClr val="477878"/>
    <a:srgbClr val="366B6B"/>
    <a:srgbClr val="125151"/>
    <a:srgbClr val="24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68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441314"/>
            <a:ext cx="3920067" cy="2250671"/>
          </a:xfrm>
          <a:prstGeom prst="rect">
            <a:avLst/>
          </a:prstGeom>
        </p:spPr>
        <p:txBody>
          <a:bodyPr/>
          <a:lstStyle>
            <a:lvl1pPr>
              <a:defRPr sz="3333" b="1">
                <a:solidFill>
                  <a:srgbClr val="003399"/>
                </a:solidFill>
              </a:defRPr>
            </a:lvl1pPr>
          </a:lstStyle>
          <a:p>
            <a:r>
              <a:rPr lang="hu-HU" dirty="0" err="1"/>
              <a:t>Presentation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96467" y="441314"/>
            <a:ext cx="6129867" cy="5975372"/>
          </a:xfrm>
        </p:spPr>
        <p:txBody>
          <a:bodyPr/>
          <a:lstStyle>
            <a:lvl1pPr marL="495250" indent="-495250">
              <a:buFont typeface="+mj-lt"/>
              <a:buAutoNum type="arabicPeriod"/>
              <a:defRPr b="1">
                <a:solidFill>
                  <a:srgbClr val="003399"/>
                </a:solidFill>
              </a:defRPr>
            </a:lvl1pPr>
            <a:lvl2pPr marL="457154" indent="0">
              <a:buNone/>
              <a:defRPr sz="1333">
                <a:solidFill>
                  <a:srgbClr val="003399"/>
                </a:solidFill>
              </a:defRPr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hu-HU" dirty="0" err="1"/>
              <a:t>Introduction</a:t>
            </a:r>
            <a:endParaRPr lang="hu-HU" dirty="0"/>
          </a:p>
          <a:p>
            <a:pPr lvl="1"/>
            <a:r>
              <a:rPr lang="hu-HU" dirty="0" err="1"/>
              <a:t>Setting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Stage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Understanding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Topic</a:t>
            </a:r>
            <a:r>
              <a:rPr lang="hu-HU" dirty="0"/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55A24A42-DC3E-CB52-FCED-09603670C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81731" b="-137"/>
          <a:stretch/>
        </p:blipFill>
        <p:spPr>
          <a:xfrm>
            <a:off x="0" y="0"/>
            <a:ext cx="1244600" cy="68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9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A968B51B-CCE1-7A92-B6D1-C2325BCAA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169" r="62843" b="-137"/>
          <a:stretch/>
        </p:blipFill>
        <p:spPr>
          <a:xfrm>
            <a:off x="0" y="0"/>
            <a:ext cx="2541039" cy="686294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9A93343-50B0-2088-E2B0-A9630AD2C34C}"/>
              </a:ext>
            </a:extLst>
          </p:cNvPr>
          <p:cNvSpPr txBox="1"/>
          <p:nvPr userDrawn="1"/>
        </p:nvSpPr>
        <p:spPr>
          <a:xfrm>
            <a:off x="3217855" y="3251239"/>
            <a:ext cx="6239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F1FAE2DB-FCE6-BE91-B8CD-4505BA95F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4200" y="2651258"/>
            <a:ext cx="8483600" cy="784619"/>
          </a:xfrm>
          <a:prstGeom prst="rect">
            <a:avLst/>
          </a:prstGeom>
        </p:spPr>
        <p:txBody>
          <a:bodyPr/>
          <a:lstStyle>
            <a:lvl1pPr>
              <a:defRPr sz="5999" b="1">
                <a:solidFill>
                  <a:srgbClr val="003399"/>
                </a:solidFill>
              </a:defRPr>
            </a:lvl1pPr>
          </a:lstStyle>
          <a:p>
            <a:r>
              <a:rPr lang="hu-HU" dirty="0" err="1"/>
              <a:t>Annual</a:t>
            </a:r>
            <a:r>
              <a:rPr lang="hu-HU" dirty="0"/>
              <a:t> </a:t>
            </a:r>
            <a:r>
              <a:rPr lang="hu-HU" dirty="0" err="1"/>
              <a:t>Event</a:t>
            </a:r>
            <a:endParaRPr lang="en-US" dirty="0"/>
          </a:p>
        </p:txBody>
      </p:sp>
      <p:sp>
        <p:nvSpPr>
          <p:cNvPr id="16" name="Szöveg helye 15">
            <a:extLst>
              <a:ext uri="{FF2B5EF4-FFF2-40B4-BE49-F238E27FC236}">
                <a16:creationId xmlns="" xmlns:a16="http://schemas.microsoft.com/office/drawing/2014/main" id="{150CE71C-2719-5FF6-4579-C85A5B61D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4200" y="3462978"/>
            <a:ext cx="8483600" cy="714264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Cybersecurity</a:t>
            </a:r>
            <a:r>
              <a:rPr lang="hu-HU" dirty="0"/>
              <a:t> </a:t>
            </a:r>
            <a:r>
              <a:rPr lang="hu-HU" dirty="0" err="1"/>
              <a:t>Protocol</a:t>
            </a:r>
            <a:r>
              <a:rPr lang="hu-HU" dirty="0"/>
              <a:t> </a:t>
            </a:r>
            <a:r>
              <a:rPr lang="hu-HU" dirty="0" err="1"/>
              <a:t>Setup</a:t>
            </a:r>
            <a:endParaRPr lang="hu-HU" dirty="0"/>
          </a:p>
        </p:txBody>
      </p:sp>
      <p:sp>
        <p:nvSpPr>
          <p:cNvPr id="18" name="Szöveg helye 17">
            <a:extLst>
              <a:ext uri="{FF2B5EF4-FFF2-40B4-BE49-F238E27FC236}">
                <a16:creationId xmlns="" xmlns:a16="http://schemas.microsoft.com/office/drawing/2014/main" id="{E943AD78-555E-88F0-4EA9-39879C5070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6073276"/>
            <a:ext cx="2607733" cy="36401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Budapest – 1 </a:t>
            </a:r>
            <a:r>
              <a:rPr lang="hu-HU" dirty="0" err="1"/>
              <a:t>March</a:t>
            </a:r>
            <a:r>
              <a:rPr lang="hu-HU" dirty="0"/>
              <a:t> 2024</a:t>
            </a:r>
          </a:p>
        </p:txBody>
      </p:sp>
      <p:sp>
        <p:nvSpPr>
          <p:cNvPr id="19" name="Szöveg helye 17">
            <a:extLst>
              <a:ext uri="{FF2B5EF4-FFF2-40B4-BE49-F238E27FC236}">
                <a16:creationId xmlns="" xmlns:a16="http://schemas.microsoft.com/office/drawing/2014/main" id="{B2B8E5F6-625C-F2C7-4D50-BEBC5F66F5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4200" y="5823858"/>
            <a:ext cx="2607733" cy="262426"/>
          </a:xfrm>
        </p:spPr>
        <p:txBody>
          <a:bodyPr>
            <a:normAutofit/>
          </a:bodyPr>
          <a:lstStyle>
            <a:lvl1pPr marL="0" indent="0">
              <a:buNone/>
              <a:defRPr sz="13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Meeting</a:t>
            </a:r>
          </a:p>
        </p:txBody>
      </p:sp>
      <p:sp>
        <p:nvSpPr>
          <p:cNvPr id="20" name="Szöveg helye 17">
            <a:extLst>
              <a:ext uri="{FF2B5EF4-FFF2-40B4-BE49-F238E27FC236}">
                <a16:creationId xmlns="" xmlns:a16="http://schemas.microsoft.com/office/drawing/2014/main" id="{656464FE-CCBD-9B9D-7961-967F248F4D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1933" y="6073276"/>
            <a:ext cx="2607733" cy="36401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First</a:t>
            </a:r>
            <a:r>
              <a:rPr lang="hu-HU" dirty="0"/>
              <a:t> Last</a:t>
            </a:r>
          </a:p>
        </p:txBody>
      </p:sp>
      <p:sp>
        <p:nvSpPr>
          <p:cNvPr id="21" name="Szöveg helye 17">
            <a:extLst>
              <a:ext uri="{FF2B5EF4-FFF2-40B4-BE49-F238E27FC236}">
                <a16:creationId xmlns="" xmlns:a16="http://schemas.microsoft.com/office/drawing/2014/main" id="{255B0629-7AF5-336B-80D1-9EEE45AED3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933" y="5823858"/>
            <a:ext cx="2607733" cy="262426"/>
          </a:xfrm>
        </p:spPr>
        <p:txBody>
          <a:bodyPr>
            <a:normAutofit/>
          </a:bodyPr>
          <a:lstStyle>
            <a:lvl1pPr marL="0" indent="0">
              <a:buNone/>
              <a:defRPr sz="13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Presenter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61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="" xmlns:a16="http://schemas.microsoft.com/office/drawing/2014/main" id="{E52E5C56-4C55-7074-1F59-18B54B6FA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6934" y="389936"/>
            <a:ext cx="6671733" cy="1641751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projectTitle.com</a:t>
            </a:r>
            <a:endParaRPr lang="en-GB" dirty="0"/>
          </a:p>
        </p:txBody>
      </p:sp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C526633-17B6-9A0A-D4B8-49598BE2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9"/>
          <a:stretch/>
        </p:blipFill>
        <p:spPr>
          <a:xfrm>
            <a:off x="0" y="0"/>
            <a:ext cx="4656667" cy="68580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="" xmlns:a16="http://schemas.microsoft.com/office/drawing/2014/main" id="{320475DF-8954-0575-E8D7-64618E87D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333" y="393639"/>
            <a:ext cx="3657600" cy="182005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attending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12" name="Szöveg helye 8">
            <a:extLst>
              <a:ext uri="{FF2B5EF4-FFF2-40B4-BE49-F238E27FC236}">
                <a16:creationId xmlns="" xmlns:a16="http://schemas.microsoft.com/office/drawing/2014/main" id="{06A47172-93A7-4A84-6E0D-FD2430791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933" y="2031687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 err="1"/>
              <a:t>First</a:t>
            </a:r>
            <a:r>
              <a:rPr lang="hu-HU" dirty="0"/>
              <a:t> Last</a:t>
            </a:r>
            <a:endParaRPr lang="en-GB" dirty="0"/>
          </a:p>
        </p:txBody>
      </p:sp>
      <p:sp>
        <p:nvSpPr>
          <p:cNvPr id="13" name="Szöveg helye 8">
            <a:extLst>
              <a:ext uri="{FF2B5EF4-FFF2-40B4-BE49-F238E27FC236}">
                <a16:creationId xmlns="" xmlns:a16="http://schemas.microsoft.com/office/drawing/2014/main" id="{B46E932A-195E-1A5A-6B8C-258516EFB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6934" y="3673437"/>
            <a:ext cx="6671733" cy="1641751"/>
          </a:xfrm>
        </p:spPr>
        <p:txBody>
          <a:bodyPr>
            <a:normAutofit/>
          </a:bodyPr>
          <a:lstStyle>
            <a:lvl1pPr marL="0" indent="0">
              <a:buNone/>
              <a:defRPr sz="1667" b="0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Facebook.com/</a:t>
            </a:r>
            <a:r>
              <a:rPr lang="hu-HU" b="1" dirty="0" err="1"/>
              <a:t>projectTitle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0" dirty="0"/>
              <a:t>x.com/</a:t>
            </a:r>
            <a:r>
              <a:rPr lang="hu-HU" b="1" dirty="0" err="1"/>
              <a:t>projectTitle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0" dirty="0"/>
              <a:t>youtube.com/</a:t>
            </a:r>
            <a:r>
              <a:rPr lang="hu-HU" b="1" dirty="0" err="1"/>
              <a:t>projectTitle</a:t>
            </a:r>
            <a:endParaRPr lang="hu-HU" b="0" dirty="0"/>
          </a:p>
        </p:txBody>
      </p:sp>
      <p:sp>
        <p:nvSpPr>
          <p:cNvPr id="14" name="Szöveg helye 8">
            <a:extLst>
              <a:ext uri="{FF2B5EF4-FFF2-40B4-BE49-F238E27FC236}">
                <a16:creationId xmlns="" xmlns:a16="http://schemas.microsoft.com/office/drawing/2014/main" id="{A2B405E5-E12E-CC8C-31EC-FDDCF72E6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933" y="2395697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info@projectTitle.com</a:t>
            </a:r>
            <a:endParaRPr lang="en-GB" dirty="0"/>
          </a:p>
        </p:txBody>
      </p:sp>
      <p:sp>
        <p:nvSpPr>
          <p:cNvPr id="16" name="Szöveg helye 8">
            <a:extLst>
              <a:ext uri="{FF2B5EF4-FFF2-40B4-BE49-F238E27FC236}">
                <a16:creationId xmlns="" xmlns:a16="http://schemas.microsoft.com/office/drawing/2014/main" id="{CFE67723-D50F-BEB9-7B1E-95AC0AA77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6933" y="2763411"/>
            <a:ext cx="3454400" cy="364010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+32 123 456 789</a:t>
            </a:r>
            <a:endParaRPr lang="en-GB" dirty="0"/>
          </a:p>
        </p:txBody>
      </p:sp>
      <p:sp>
        <p:nvSpPr>
          <p:cNvPr id="17" name="Szöveg helye 8">
            <a:extLst>
              <a:ext uri="{FF2B5EF4-FFF2-40B4-BE49-F238E27FC236}">
                <a16:creationId xmlns="" xmlns:a16="http://schemas.microsoft.com/office/drawing/2014/main" id="{57E68D88-F821-2B9F-D18E-50D9F9EE9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1334" y="2031686"/>
            <a:ext cx="3217333" cy="728021"/>
          </a:xfrm>
        </p:spPr>
        <p:txBody>
          <a:bodyPr>
            <a:normAutofit/>
          </a:bodyPr>
          <a:lstStyle>
            <a:lvl1pPr marL="0" indent="0">
              <a:buNone/>
              <a:defRPr sz="1667">
                <a:solidFill>
                  <a:srgbClr val="003399"/>
                </a:solidFill>
              </a:defRPr>
            </a:lvl1pPr>
          </a:lstStyle>
          <a:p>
            <a:pPr lvl="0"/>
            <a:r>
              <a:rPr lang="hu-HU" dirty="0"/>
              <a:t>Budapest utca 1</a:t>
            </a:r>
            <a:br>
              <a:rPr lang="hu-HU" dirty="0"/>
            </a:br>
            <a:r>
              <a:rPr lang="hu-HU" dirty="0"/>
              <a:t>1055 Budapest, Hungary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3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51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9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31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0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73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7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0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ACAA-0E15-4AEF-89B0-3FEC2A3D548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C26F-8AF1-4BD3-ABAC-E5ED67D501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1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06" y="306835"/>
            <a:ext cx="3852394" cy="126010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124196" y="2960756"/>
            <a:ext cx="8826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Živá laboratoř není o místě</a:t>
            </a:r>
          </a:p>
          <a:p>
            <a:r>
              <a:rPr lang="cs-CZ" sz="3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  <a:r>
              <a:rPr lang="cs-CZ" sz="3600" b="1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 o lidech a </a:t>
            </a:r>
            <a:r>
              <a:rPr lang="cs-CZ" sz="3600" b="1" dirty="0" err="1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mindsetu</a:t>
            </a:r>
            <a:endParaRPr lang="cs-CZ" sz="3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124196" y="4654650"/>
            <a:ext cx="882641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31. </a:t>
            </a: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října</a:t>
            </a: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2024, seminář </a:t>
            </a:r>
            <a:r>
              <a:rPr lang="cs-CZ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Living</a:t>
            </a: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Labs</a:t>
            </a: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– RIS3</a:t>
            </a:r>
            <a:endParaRPr lang="cs-CZ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cs-CZ" sz="1600" b="1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Aft>
                <a:spcPts val="600"/>
              </a:spcAft>
            </a:pPr>
            <a:endParaRPr lang="cs-CZ" sz="1600" b="1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Aft>
                <a:spcPts val="600"/>
              </a:spcAft>
            </a:pPr>
            <a:r>
              <a:rPr lang="cs-CZ" sz="16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Miroslav </a:t>
            </a:r>
            <a:r>
              <a:rPr lang="cs-CZ" sz="16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Scheiner</a:t>
            </a:r>
            <a:endParaRPr lang="cs-CZ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Aft>
                <a:spcPts val="600"/>
              </a:spcAft>
            </a:pPr>
            <a:r>
              <a:rPr lang="cs-CZ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</a:t>
            </a: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anažer speciálních projektů a </a:t>
            </a:r>
            <a:r>
              <a:rPr lang="cs-CZ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lead</a:t>
            </a: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koordinátor projektu </a:t>
            </a:r>
            <a:r>
              <a:rPr lang="cs-CZ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PilotInnCities</a:t>
            </a:r>
            <a:endParaRPr lang="cs-CZ" sz="16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Sekce Evropské unie a zahraničního obchodu, Ministerstvo průmyslu a obchodu</a:t>
            </a:r>
            <a:endParaRPr lang="cs-CZ" sz="1600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124197" y="2374434"/>
            <a:ext cx="88264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Projekt </a:t>
            </a:r>
            <a:r>
              <a:rPr lang="cs-CZ" sz="2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PilotInnCities</a:t>
            </a:r>
            <a:endParaRPr lang="cs-CZ" sz="2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0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" b="5545"/>
          <a:stretch/>
        </p:blipFill>
        <p:spPr>
          <a:xfrm>
            <a:off x="2350589" y="463640"/>
            <a:ext cx="9841411" cy="4728846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1274629" y="758199"/>
            <a:ext cx="9775289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1519706" y="914401"/>
            <a:ext cx="9265807" cy="616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Agilní pilotování –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podpora malých inovačních experimentů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506" y="5525583"/>
            <a:ext cx="799963" cy="905841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72" b="13970"/>
          <a:stretch/>
        </p:blipFill>
        <p:spPr>
          <a:xfrm>
            <a:off x="3921465" y="5484367"/>
            <a:ext cx="1348259" cy="94705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266" y="5521766"/>
            <a:ext cx="1182274" cy="9307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20720" y="5484367"/>
            <a:ext cx="1055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Malý </a:t>
            </a:r>
            <a:b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rizikový </a:t>
            </a:r>
            <a:b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kapitál</a:t>
            </a: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272908" y="5761366"/>
            <a:ext cx="172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Know-how </a:t>
            </a:r>
            <a:b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ekosystému</a:t>
            </a:r>
            <a:endParaRPr lang="cs-CZ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0228979" y="5521766"/>
            <a:ext cx="1556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Společná tvorba v živé laboratoři</a:t>
            </a:r>
            <a: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cs-CZ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04" y="4172700"/>
            <a:ext cx="1198526" cy="7320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63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6" y="463640"/>
            <a:ext cx="8834907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1" y="321015"/>
            <a:ext cx="9590469" cy="530405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313645" y="796737"/>
            <a:ext cx="9328649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1519705" y="965915"/>
            <a:ext cx="8924285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Hlavní cíl: odbourat bariéry pro průnik inovací do území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9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30874"/>
              </p:ext>
            </p:extLst>
          </p:nvPr>
        </p:nvGraphicFramePr>
        <p:xfrm>
          <a:off x="4579195" y="1232876"/>
          <a:ext cx="6808470" cy="5191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7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7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651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Země</a:t>
                      </a:r>
                      <a:endParaRPr lang="cs-CZ" sz="1400" dirty="0"/>
                    </a:p>
                  </a:txBody>
                  <a:tcPr anchor="ctr">
                    <a:solidFill>
                      <a:srgbClr val="47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Průměrný</a:t>
                      </a:r>
                      <a:r>
                        <a:rPr lang="cs-CZ" sz="1400" baseline="0" dirty="0" smtClean="0"/>
                        <a:t> počet obyvatel na jednu obec </a:t>
                      </a:r>
                      <a:endParaRPr lang="cs-CZ" sz="1400" dirty="0"/>
                    </a:p>
                  </a:txBody>
                  <a:tcPr anchor="ctr">
                    <a:solidFill>
                      <a:srgbClr val="47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 smtClean="0"/>
                        <a:t>Počet obcí</a:t>
                      </a:r>
                      <a:endParaRPr lang="cs-CZ" sz="1400" dirty="0"/>
                    </a:p>
                  </a:txBody>
                  <a:tcPr anchor="ctr">
                    <a:solidFill>
                      <a:srgbClr val="4778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Spojené království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203 939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Nizozemsko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51 471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Srbsko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39 276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170</a:t>
                      </a:r>
                      <a:endParaRPr lang="cs-CZ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Portugalsko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33 226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Bulharsko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25 955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Finsko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17 742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Polsko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15 120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2 500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Německo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7 564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11 000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Rumunsko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6 011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3 </a:t>
                      </a:r>
                      <a:r>
                        <a:rPr lang="cs-CZ" sz="1400" b="0" dirty="0" smtClean="0"/>
                        <a:t>180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Španělsko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5 852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8 100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Rakousko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4 286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2 100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Maďarsko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3</a:t>
                      </a:r>
                      <a:r>
                        <a:rPr lang="cs-CZ" sz="1400" b="0" baseline="0" dirty="0"/>
                        <a:t> 031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3 200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Francie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</a:t>
                      </a:r>
                      <a:r>
                        <a:rPr lang="cs-CZ" sz="1400" b="0" baseline="0" dirty="0"/>
                        <a:t> 937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35 000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400" b="0" dirty="0" smtClean="0"/>
                        <a:t>Slovensko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1 862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2</a:t>
                      </a:r>
                      <a:r>
                        <a:rPr lang="cs-CZ" sz="1400" b="0" baseline="0" dirty="0"/>
                        <a:t> 900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0667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dk1"/>
                          </a:solidFill>
                        </a:rPr>
                        <a:t>Česká</a:t>
                      </a:r>
                      <a:r>
                        <a:rPr lang="cs-CZ" sz="1800" b="1" baseline="0" dirty="0" smtClean="0">
                          <a:solidFill>
                            <a:schemeClr val="dk1"/>
                          </a:solidFill>
                        </a:rPr>
                        <a:t> republika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/>
                        <a:t>1 680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/>
                        <a:t>6 250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3" name="Podnadpis 2"/>
          <p:cNvSpPr txBox="1">
            <a:spLocks/>
          </p:cNvSpPr>
          <p:nvPr/>
        </p:nvSpPr>
        <p:spPr>
          <a:xfrm>
            <a:off x="1737360" y="502829"/>
            <a:ext cx="9444446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Proč v Česku potřebujeme živé laboratoře?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16677" y="463640"/>
            <a:ext cx="6671256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1661375" y="641146"/>
            <a:ext cx="9876440" cy="56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Funkční inovační ekosystém vs. česká realita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296473" y="1670635"/>
            <a:ext cx="10805375" cy="4031090"/>
            <a:chOff x="1287887" y="1313645"/>
            <a:chExt cx="10805375" cy="4031090"/>
          </a:xfrm>
        </p:grpSpPr>
        <p:sp>
          <p:nvSpPr>
            <p:cNvPr id="6" name="Pětiúhelník 5"/>
            <p:cNvSpPr/>
            <p:nvPr/>
          </p:nvSpPr>
          <p:spPr>
            <a:xfrm>
              <a:off x="1287887" y="1313645"/>
              <a:ext cx="2636834" cy="426999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Odborné know-how</a:t>
              </a:r>
              <a:endParaRPr lang="cs-CZ" dirty="0"/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1287887" y="2036659"/>
              <a:ext cx="10805375" cy="2331391"/>
              <a:chOff x="0" y="3132355"/>
              <a:chExt cx="12192000" cy="2845201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002060"/>
                    </a:solidFill>
                  </a:rPr>
                  <a:t>Akademická obec</a:t>
                </a:r>
                <a:endParaRPr lang="cs-CZ" sz="2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3128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00B050"/>
                    </a:solidFill>
                  </a:rPr>
                  <a:t>Průmysl</a:t>
                </a:r>
                <a:endParaRPr lang="cs-CZ" sz="2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256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Veřejný </a:t>
                </a:r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/>
                </a:r>
                <a:b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cs-CZ" sz="2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sektor</a:t>
                </a:r>
                <a:endParaRPr lang="cs-CZ" sz="2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9384000" y="3789062"/>
                <a:ext cx="2808000" cy="17280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600" dirty="0" smtClean="0">
                    <a:solidFill>
                      <a:srgbClr val="C00000"/>
                    </a:solidFill>
                  </a:rPr>
                  <a:t>Občansk</a:t>
                </a:r>
                <a:r>
                  <a:rPr lang="cs-CZ" sz="2600" dirty="0" smtClean="0">
                    <a:solidFill>
                      <a:srgbClr val="C00000"/>
                    </a:solidFill>
                  </a:rPr>
                  <a:t>á společnost</a:t>
                </a:r>
                <a:endParaRPr lang="cs-CZ" sz="2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Dvojitá šipka 17"/>
              <p:cNvSpPr/>
              <p:nvPr/>
            </p:nvSpPr>
            <p:spPr>
              <a:xfrm>
                <a:off x="9205008" y="4143057"/>
                <a:ext cx="518297" cy="1007396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7710660" y="3132355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Národní</a:t>
                </a:r>
                <a:endParaRPr lang="cs-CZ" sz="13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7718671" y="4118304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3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Krajský</a:t>
                </a:r>
                <a:endParaRPr lang="cs-CZ" sz="13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7710660" y="5104253"/>
                <a:ext cx="1123580" cy="87330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Místní</a:t>
                </a:r>
                <a:endParaRPr lang="cs-CZ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Dvojitá šipka 22"/>
              <p:cNvSpPr/>
              <p:nvPr/>
            </p:nvSpPr>
            <p:spPr>
              <a:xfrm rot="5400000">
                <a:off x="8149999" y="4739793"/>
                <a:ext cx="260722" cy="84156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Pětiúhelník 23"/>
            <p:cNvSpPr/>
            <p:nvPr/>
          </p:nvSpPr>
          <p:spPr>
            <a:xfrm>
              <a:off x="4060132" y="1313645"/>
              <a:ext cx="2636834" cy="42535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Škálovatelné řešení</a:t>
              </a:r>
              <a:endParaRPr lang="cs-CZ" dirty="0"/>
            </a:p>
          </p:txBody>
        </p:sp>
        <p:sp>
          <p:nvSpPr>
            <p:cNvPr id="25" name="Pětiúhelník 24"/>
            <p:cNvSpPr/>
            <p:nvPr/>
          </p:nvSpPr>
          <p:spPr>
            <a:xfrm>
              <a:off x="6810278" y="1313645"/>
              <a:ext cx="2636834" cy="425354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Implementace</a:t>
              </a:r>
              <a:endParaRPr lang="cs-CZ" dirty="0"/>
            </a:p>
          </p:txBody>
        </p:sp>
        <p:sp>
          <p:nvSpPr>
            <p:cNvPr id="26" name="Pětiúhelník 25"/>
            <p:cNvSpPr/>
            <p:nvPr/>
          </p:nvSpPr>
          <p:spPr>
            <a:xfrm>
              <a:off x="9604622" y="1313645"/>
              <a:ext cx="2488640" cy="4253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Klient</a:t>
              </a:r>
              <a:endParaRPr lang="cs-CZ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74" y="4238526"/>
              <a:ext cx="1196465" cy="1106209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866" y="4326867"/>
              <a:ext cx="1005366" cy="929526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885" y="4378893"/>
              <a:ext cx="1569420" cy="825475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959" y="4326867"/>
              <a:ext cx="1077118" cy="995866"/>
            </a:xfrm>
            <a:prstGeom prst="rect">
              <a:avLst/>
            </a:prstGeom>
          </p:spPr>
        </p:pic>
        <p:sp>
          <p:nvSpPr>
            <p:cNvPr id="31" name="Dvojitá šipka 30"/>
            <p:cNvSpPr/>
            <p:nvPr/>
          </p:nvSpPr>
          <p:spPr>
            <a:xfrm rot="5400000">
              <a:off x="8519772" y="2425480"/>
              <a:ext cx="213639" cy="745851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vojitá šipka 31"/>
            <p:cNvSpPr/>
            <p:nvPr/>
          </p:nvSpPr>
          <p:spPr>
            <a:xfrm>
              <a:off x="6613617" y="2873134"/>
              <a:ext cx="459350" cy="825472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3" name="Dvojitá šipka 32"/>
            <p:cNvSpPr/>
            <p:nvPr/>
          </p:nvSpPr>
          <p:spPr>
            <a:xfrm>
              <a:off x="3901498" y="2871094"/>
              <a:ext cx="459350" cy="825472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34" name="Dvojitá šipka 33"/>
          <p:cNvSpPr/>
          <p:nvPr/>
        </p:nvSpPr>
        <p:spPr>
          <a:xfrm flipH="1">
            <a:off x="9122323" y="3221830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Dvojitá šipka 34"/>
          <p:cNvSpPr/>
          <p:nvPr/>
        </p:nvSpPr>
        <p:spPr>
          <a:xfrm rot="16200000" flipV="1">
            <a:off x="8515031" y="2651198"/>
            <a:ext cx="213639" cy="74585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Dvojitá šipka 35"/>
          <p:cNvSpPr/>
          <p:nvPr/>
        </p:nvSpPr>
        <p:spPr>
          <a:xfrm rot="16200000" flipV="1">
            <a:off x="8534087" y="3555059"/>
            <a:ext cx="213639" cy="745851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Dvojitá šipka 36"/>
          <p:cNvSpPr/>
          <p:nvPr/>
        </p:nvSpPr>
        <p:spPr>
          <a:xfrm flipH="1">
            <a:off x="6261828" y="3230124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Dvojitá šipka 37"/>
          <p:cNvSpPr/>
          <p:nvPr/>
        </p:nvSpPr>
        <p:spPr>
          <a:xfrm flipH="1">
            <a:off x="3566611" y="3226997"/>
            <a:ext cx="459350" cy="825472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01" y="4877674"/>
            <a:ext cx="1038967" cy="707487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189" y="4851469"/>
            <a:ext cx="1038967" cy="707487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701" y="2514343"/>
            <a:ext cx="1038967" cy="707487"/>
          </a:xfrm>
          <a:prstGeom prst="rect">
            <a:avLst/>
          </a:prstGeom>
        </p:spPr>
      </p:pic>
      <p:sp>
        <p:nvSpPr>
          <p:cNvPr id="50" name="TextovéPole 49"/>
          <p:cNvSpPr txBox="1"/>
          <p:nvPr/>
        </p:nvSpPr>
        <p:spPr>
          <a:xfrm>
            <a:off x="1759260" y="2167476"/>
            <a:ext cx="299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Šuplíkový výzkum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8121790" y="5716400"/>
            <a:ext cx="299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Slabá participace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občanů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5124287" y="5716400"/>
            <a:ext cx="326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Nepochopení mezi byznysem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a municipalitami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243" y="2499045"/>
            <a:ext cx="1038967" cy="707487"/>
          </a:xfrm>
          <a:prstGeom prst="rect">
            <a:avLst/>
          </a:prstGeom>
        </p:spPr>
      </p:pic>
      <p:sp>
        <p:nvSpPr>
          <p:cNvPr id="54" name="TextovéPole 53"/>
          <p:cNvSpPr txBox="1"/>
          <p:nvPr/>
        </p:nvSpPr>
        <p:spPr>
          <a:xfrm>
            <a:off x="6314437" y="2087420"/>
            <a:ext cx="234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Nedostatečné sdílení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85" y="1686756"/>
            <a:ext cx="5420486" cy="38759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2"/>
          <a:stretch/>
        </p:blipFill>
        <p:spPr>
          <a:xfrm>
            <a:off x="7248413" y="646519"/>
            <a:ext cx="4935967" cy="3572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313645" y="796737"/>
            <a:ext cx="5831738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519706" y="940158"/>
            <a:ext cx="5834683" cy="590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Hard &amp; soft </a:t>
            </a: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dimenze živé laboratoře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21530" y="6226669"/>
            <a:ext cx="4376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44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BVV </a:t>
            </a:r>
            <a:r>
              <a:rPr lang="cs-CZ" sz="2400" b="1" dirty="0" err="1" smtClean="0">
                <a:solidFill>
                  <a:srgbClr val="0044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Living</a:t>
            </a:r>
            <a:r>
              <a:rPr lang="cs-CZ" sz="2400" b="1" dirty="0" smtClean="0">
                <a:solidFill>
                  <a:srgbClr val="0044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cs-CZ" sz="2400" b="1" dirty="0" err="1" smtClean="0">
                <a:solidFill>
                  <a:srgbClr val="0044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</a:t>
            </a:r>
            <a:endParaRPr lang="cs-CZ" sz="2400" dirty="0" smtClean="0">
              <a:solidFill>
                <a:srgbClr val="00444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9337667" y="4941464"/>
            <a:ext cx="262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solidFill>
                  <a:srgbClr val="47787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PilotInnCities</a:t>
            </a:r>
            <a:endParaRPr lang="cs-CZ" sz="2400" dirty="0" smtClean="0">
              <a:solidFill>
                <a:srgbClr val="47787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10137753" y="4356634"/>
            <a:ext cx="575614" cy="446937"/>
          </a:xfrm>
          <a:prstGeom prst="rightArrow">
            <a:avLst/>
          </a:prstGeom>
          <a:solidFill>
            <a:srgbClr val="47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5400000">
            <a:off x="6647097" y="5687936"/>
            <a:ext cx="575614" cy="446937"/>
          </a:xfrm>
          <a:prstGeom prst="rightArrow">
            <a:avLst/>
          </a:prstGeom>
          <a:solidFill>
            <a:srgbClr val="004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1313645" y="796737"/>
            <a:ext cx="8189584" cy="7340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1841862" y="914401"/>
            <a:ext cx="9862457" cy="616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50" indent="-495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800" b="1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4571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Ingredience úspěchu v živé laboratoři</a:t>
            </a:r>
            <a:endParaRPr lang="cs-CZ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904" y="3025693"/>
            <a:ext cx="1853622" cy="2098956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72" b="13970"/>
          <a:stretch/>
        </p:blipFill>
        <p:spPr>
          <a:xfrm>
            <a:off x="4593666" y="2634948"/>
            <a:ext cx="1631167" cy="1145780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82" y="3249227"/>
            <a:ext cx="1294507" cy="10190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33436" y="4167325"/>
            <a:ext cx="437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44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BUSINESS MODEL</a:t>
            </a:r>
            <a:endParaRPr lang="cs-CZ" sz="3200" dirty="0">
              <a:solidFill>
                <a:srgbClr val="00444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249099" y="1556314"/>
            <a:ext cx="385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dirty="0" smtClean="0">
                <a:solidFill>
                  <a:srgbClr val="125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OBOROVÁ EXPERTÍZA</a:t>
            </a:r>
            <a:endParaRPr lang="cs-CZ" sz="2400" dirty="0">
              <a:solidFill>
                <a:srgbClr val="12515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8499967" y="5827722"/>
            <a:ext cx="20065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47787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ŠKÁLOVÁNÍ</a:t>
            </a:r>
            <a: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cs-CZ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49140" y="1838024"/>
            <a:ext cx="54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dirty="0" smtClean="0">
                <a:solidFill>
                  <a:srgbClr val="12515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TECHNICKÁ INFRASTRUKTURA</a:t>
            </a:r>
            <a:endParaRPr lang="cs-CZ" sz="2400" dirty="0">
              <a:solidFill>
                <a:srgbClr val="12515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774489" y="3142611"/>
            <a:ext cx="273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000" dirty="0" smtClean="0">
                <a:solidFill>
                  <a:srgbClr val="366B6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FACILITACE</a:t>
            </a:r>
            <a:endParaRPr lang="cs-CZ" sz="2000" dirty="0">
              <a:solidFill>
                <a:srgbClr val="366B6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2457" y="3133424"/>
            <a:ext cx="272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47787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VEŘEJNÁ PODPORA</a:t>
            </a:r>
            <a: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cs-CZ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cs-CZ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37714" y="4484481"/>
            <a:ext cx="367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dirty="0" smtClean="0">
                <a:solidFill>
                  <a:srgbClr val="00444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STAKEHOLDEŘI</a:t>
            </a:r>
            <a:endParaRPr lang="cs-CZ" sz="3200" dirty="0">
              <a:solidFill>
                <a:srgbClr val="00444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0312" y="5427612"/>
            <a:ext cx="507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000" dirty="0" smtClean="0">
                <a:solidFill>
                  <a:srgbClr val="366B6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MOTIVACE A OČEKÁVÁNÍ AKTÉRŮ</a:t>
            </a:r>
            <a:endParaRPr lang="cs-CZ" sz="2000" dirty="0">
              <a:solidFill>
                <a:srgbClr val="366B6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56904" y="2386682"/>
            <a:ext cx="370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 smtClean="0">
                <a:solidFill>
                  <a:srgbClr val="366B6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LEGISLATIVNÍ (DE)REGULACE</a:t>
            </a:r>
            <a:endParaRPr lang="cs-CZ" dirty="0">
              <a:solidFill>
                <a:srgbClr val="366B6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9265185" y="3542721"/>
            <a:ext cx="1454227" cy="0"/>
          </a:xfrm>
          <a:prstGeom prst="line">
            <a:avLst/>
          </a:prstGeom>
          <a:ln w="38100">
            <a:solidFill>
              <a:srgbClr val="35C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841862" y="4752100"/>
            <a:ext cx="3380133" cy="0"/>
          </a:xfrm>
          <a:prstGeom prst="line">
            <a:avLst/>
          </a:prstGeom>
          <a:ln w="38100">
            <a:solidFill>
              <a:srgbClr val="35C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8499967" y="6185140"/>
            <a:ext cx="1371146" cy="17564"/>
          </a:xfrm>
          <a:prstGeom prst="line">
            <a:avLst/>
          </a:prstGeom>
          <a:ln w="38100">
            <a:solidFill>
              <a:srgbClr val="35C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3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5911404"/>
            <a:ext cx="2401759" cy="78561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3622"/>
          <a:stretch/>
        </p:blipFill>
        <p:spPr>
          <a:xfrm>
            <a:off x="3568700" y="419463"/>
            <a:ext cx="8623300" cy="50927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1313645" y="796737"/>
            <a:ext cx="9791357" cy="74562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Finsk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474703" y="932951"/>
            <a:ext cx="9310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Finský přístup: dohodnout se a </a:t>
            </a:r>
            <a:r>
              <a:rPr lang="cs-CZ" sz="24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učit se společně za pochodu</a:t>
            </a:r>
            <a:endParaRPr lang="cs-CZ" sz="2400" b="1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46616" y="5635314"/>
            <a:ext cx="7867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Foto: </a:t>
            </a:r>
            <a:r>
              <a:rPr lang="cs-CZ" sz="1200" i="1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Finnair</a:t>
            </a:r>
            <a:endParaRPr lang="cs-CZ" sz="1200" i="1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1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8329"/>
            <a:ext cx="3413556" cy="11165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4285" y="4106454"/>
            <a:ext cx="3911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Miroslav Scheiner</a:t>
            </a:r>
          </a:p>
          <a:p>
            <a:r>
              <a:rPr lang="cs-CZ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</a:t>
            </a:r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anažer speciálních projektů</a:t>
            </a:r>
            <a:endParaRPr lang="cs-CZ" sz="1600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Sekce EU a zahraničního obchodu</a:t>
            </a:r>
            <a:endParaRPr lang="cs-CZ" sz="1600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Ministerstv</a:t>
            </a:r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 průmyslu a obchodu</a:t>
            </a:r>
            <a:endParaRPr lang="cs-CZ" sz="1600" dirty="0" smtClean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miroslav.scheiner@mpo.gov.cz</a:t>
            </a:r>
          </a:p>
          <a:p>
            <a:r>
              <a:rPr lang="cs-CZ" sz="1600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+420 602 262 599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1400" b="1" u="sng" dirty="0" smtClean="0">
                <a:solidFill>
                  <a:schemeClr val="bg1"/>
                </a:solidFill>
              </a:rPr>
              <a:t>www. interreg-danube.eu/</a:t>
            </a:r>
            <a:r>
              <a:rPr lang="cs-CZ" sz="1400" b="1" u="sng" dirty="0" err="1" smtClean="0">
                <a:solidFill>
                  <a:schemeClr val="bg1"/>
                </a:solidFill>
              </a:rPr>
              <a:t>projects</a:t>
            </a:r>
            <a:r>
              <a:rPr lang="cs-CZ" sz="1400" b="1" u="sng" dirty="0" smtClean="0">
                <a:solidFill>
                  <a:schemeClr val="bg1"/>
                </a:solidFill>
              </a:rPr>
              <a:t>/</a:t>
            </a:r>
            <a:r>
              <a:rPr lang="cs-CZ" sz="1400" b="1" u="sng" dirty="0" err="1" smtClean="0">
                <a:solidFill>
                  <a:schemeClr val="bg1"/>
                </a:solidFill>
              </a:rPr>
              <a:t>pilotinncities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4285" y="695989"/>
            <a:ext cx="3602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Pojďte </a:t>
            </a:r>
            <a:r>
              <a:rPr lang="cs-CZ" sz="24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 toho s námi</a:t>
            </a:r>
            <a:r>
              <a:rPr lang="cs-CZ" sz="2400" b="1" dirty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!</a:t>
            </a:r>
            <a:endParaRPr lang="cs-CZ" sz="2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71" y="2120900"/>
            <a:ext cx="7104229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26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CBE3F0CD-35C3-4F50-B450-354C1F125ADB}"/>
</file>

<file path=customXml/itemProps2.xml><?xml version="1.0" encoding="utf-8"?>
<ds:datastoreItem xmlns:ds="http://schemas.openxmlformats.org/officeDocument/2006/customXml" ds:itemID="{A78443AF-393C-41EF-8A74-341B52811413}"/>
</file>

<file path=customXml/itemProps3.xml><?xml version="1.0" encoding="utf-8"?>
<ds:datastoreItem xmlns:ds="http://schemas.openxmlformats.org/officeDocument/2006/customXml" ds:itemID="{1FFE3331-F931-4064-881A-919510BD83F4}"/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263</Words>
  <Application>Microsoft Office PowerPoint</Application>
  <PresentationFormat>Širokoúhlá obrazovka</PresentationFormat>
  <Paragraphs>104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Scheiner</dc:creator>
  <cp:lastModifiedBy>Miroslav Scheiner</cp:lastModifiedBy>
  <cp:revision>74</cp:revision>
  <dcterms:created xsi:type="dcterms:W3CDTF">2024-06-02T08:57:25Z</dcterms:created>
  <dcterms:modified xsi:type="dcterms:W3CDTF">2024-10-30T20:55:47Z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</Properties>
</file>