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521" r:id="rId3"/>
    <p:sldId id="523" r:id="rId4"/>
    <p:sldId id="420" r:id="rId5"/>
    <p:sldId id="531" r:id="rId6"/>
    <p:sldId id="532" r:id="rId7"/>
    <p:sldId id="533" r:id="rId8"/>
    <p:sldId id="524" r:id="rId9"/>
    <p:sldId id="534" r:id="rId10"/>
    <p:sldId id="535" r:id="rId11"/>
    <p:sldId id="529" r:id="rId12"/>
    <p:sldId id="536" r:id="rId13"/>
    <p:sldId id="530" r:id="rId14"/>
    <p:sldId id="537" r:id="rId15"/>
    <p:sldId id="538" r:id="rId16"/>
    <p:sldId id="528" r:id="rId17"/>
    <p:sldId id="539" r:id="rId18"/>
    <p:sldId id="540" r:id="rId19"/>
    <p:sldId id="527" r:id="rId20"/>
    <p:sldId id="541" r:id="rId21"/>
    <p:sldId id="542" r:id="rId22"/>
    <p:sldId id="522" r:id="rId23"/>
    <p:sldId id="525" r:id="rId24"/>
    <p:sldId id="526" r:id="rId25"/>
    <p:sldId id="469" r:id="rId26"/>
    <p:sldId id="470" r:id="rId27"/>
    <p:sldId id="471" r:id="rId28"/>
    <p:sldId id="513" r:id="rId29"/>
    <p:sldId id="472" r:id="rId30"/>
    <p:sldId id="473" r:id="rId31"/>
    <p:sldId id="474" r:id="rId32"/>
    <p:sldId id="514" r:id="rId33"/>
    <p:sldId id="479" r:id="rId34"/>
    <p:sldId id="515" r:id="rId35"/>
    <p:sldId id="516" r:id="rId36"/>
    <p:sldId id="482" r:id="rId37"/>
    <p:sldId id="419" r:id="rId38"/>
    <p:sldId id="505" r:id="rId39"/>
    <p:sldId id="504" r:id="rId40"/>
    <p:sldId id="520" r:id="rId41"/>
    <p:sldId id="506" r:id="rId42"/>
    <p:sldId id="507" r:id="rId43"/>
  </p:sldIdLst>
  <p:sldSz cx="10693400" cy="7561263"/>
  <p:notesSz cx="6858000" cy="9144000"/>
  <p:defaultTextStyle>
    <a:defPPr>
      <a:defRPr lang="en-US"/>
    </a:defPPr>
    <a:lvl1pPr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520700" indent="-63500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1042988" indent="-1285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563688" indent="-1920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2085975" indent="-257175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AAF"/>
    <a:srgbClr val="3A6F91"/>
    <a:srgbClr val="A01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09" autoAdjust="0"/>
    <p:restoredTop sz="86201" autoAdjust="0"/>
  </p:normalViewPr>
  <p:slideViewPr>
    <p:cSldViewPr>
      <p:cViewPr varScale="1">
        <p:scale>
          <a:sx n="55" d="100"/>
          <a:sy n="55" d="100"/>
        </p:scale>
        <p:origin x="1872" y="72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-77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4299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4299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761DE12-3E7D-4BB5-BEB6-3F9BE85C96CD}" type="datetimeFigureOut">
              <a:rPr lang="en-US"/>
              <a:pPr>
                <a:defRPr/>
              </a:pPr>
              <a:t>4/28/2025</a:t>
            </a:fld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4299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4B9E828-CF50-47F7-973F-ABB7E7293537}" type="slidenum">
              <a:rPr lang="en-US"/>
              <a:pPr>
                <a:defRPr/>
              </a:pPr>
              <a:t>‹#›</a:t>
            </a:fld>
            <a:r>
              <a:rPr lang="cs-CZ" dirty="0"/>
              <a:t>/x</a:t>
            </a:r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4299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4299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4299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1BAF93-64F5-469D-BA7F-992F4B72907F}" type="datetimeFigureOut">
              <a:rPr lang="en-US"/>
              <a:pPr>
                <a:defRPr/>
              </a:pPr>
              <a:t>4/28/2025</a:t>
            </a:fld>
            <a:endParaRPr lang="en-US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US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4299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F91F64-628A-4A5C-88D2-FC65552132F1}" type="slidenum">
              <a:rPr lang="en-US"/>
              <a:pPr>
                <a:defRPr/>
              </a:pPr>
              <a:t>‹#›</a:t>
            </a:fld>
            <a:r>
              <a:rPr lang="cs-CZ" dirty="0"/>
              <a:t>/x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700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988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3688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975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476" algn="l" defTabSz="10429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970" algn="l" defTabSz="10429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465" algn="l" defTabSz="10429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960" algn="l" defTabSz="10429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026285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780107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4093825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JAK jsou data poskytovaná?</a:t>
            </a:r>
          </a:p>
        </p:txBody>
      </p:sp>
    </p:spTree>
    <p:extLst>
      <p:ext uri="{BB962C8B-B14F-4D97-AF65-F5344CB8AC3E}">
        <p14:creationId xmlns:p14="http://schemas.microsoft.com/office/powerpoint/2010/main" val="3477071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JAK jsou data zjištěná a zpracovaná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9514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JAK jsou data strukturovaná</a:t>
            </a:r>
          </a:p>
        </p:txBody>
      </p:sp>
    </p:spTree>
    <p:extLst>
      <p:ext uri="{BB962C8B-B14F-4D97-AF65-F5344CB8AC3E}">
        <p14:creationId xmlns:p14="http://schemas.microsoft.com/office/powerpoint/2010/main" val="3178528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JAKÉ jsou použité kódy metadat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449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JAK jsou</a:t>
            </a:r>
            <a:r>
              <a:rPr lang="cs-CZ" baseline="0" dirty="0" smtClean="0"/>
              <a:t> data strukturovaná</a:t>
            </a:r>
          </a:p>
          <a:p>
            <a:r>
              <a:rPr lang="cs-CZ" baseline="0" dirty="0" smtClean="0"/>
              <a:t>JAKÉ jsou použité datové typy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19970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JAK data</a:t>
            </a:r>
            <a:r>
              <a:rPr lang="cs-CZ" baseline="0" dirty="0" smtClean="0"/>
              <a:t> načíst do Excelu</a:t>
            </a:r>
            <a:r>
              <a:rPr lang="cs-CZ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144671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JAK pracovat s daty? </a:t>
            </a:r>
          </a:p>
          <a:p>
            <a:r>
              <a:rPr lang="cs-CZ" dirty="0" smtClean="0"/>
              <a:t>Číst dokumentaci,</a:t>
            </a:r>
            <a:r>
              <a:rPr lang="cs-CZ" baseline="0" dirty="0" smtClean="0"/>
              <a:t> používat kódy, filtrovat data za stejný typ území, apod.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0109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1754519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53726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Převodník</a:t>
            </a:r>
            <a:r>
              <a:rPr lang="cs-CZ" baseline="0" dirty="0" smtClean="0"/>
              <a:t> územních kódů ČSÚ a RÚIAN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15388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11405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MOS</a:t>
            </a:r>
          </a:p>
        </p:txBody>
      </p:sp>
    </p:spTree>
    <p:extLst>
      <p:ext uri="{BB962C8B-B14F-4D97-AF65-F5344CB8AC3E}">
        <p14:creationId xmlns:p14="http://schemas.microsoft.com/office/powerpoint/2010/main" val="15547802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KROK</a:t>
            </a:r>
          </a:p>
        </p:txBody>
      </p:sp>
    </p:spTree>
    <p:extLst>
      <p:ext uri="{BB962C8B-B14F-4D97-AF65-F5344CB8AC3E}">
        <p14:creationId xmlns:p14="http://schemas.microsoft.com/office/powerpoint/2010/main" val="22015014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Registry,</a:t>
            </a:r>
            <a:r>
              <a:rPr lang="cs-CZ" altLang="cs-CZ" baseline="0" dirty="0" smtClean="0"/>
              <a:t> číselníky, hranice volebních okrsků, průběžná data.</a:t>
            </a:r>
          </a:p>
          <a:p>
            <a:pPr lvl="0"/>
            <a:r>
              <a:rPr lang="cs-CZ" altLang="cs-CZ" baseline="0" dirty="0" smtClean="0"/>
              <a:t>Nově i JSON formát.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624923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Hranice volebních okrsků</a:t>
            </a:r>
            <a:r>
              <a:rPr lang="cs-CZ" altLang="cs-CZ" baseline="0" dirty="0" smtClean="0"/>
              <a:t> ve formátech GeoJson a Shapefile.</a:t>
            </a:r>
          </a:p>
          <a:p>
            <a:pPr lvl="0"/>
            <a:r>
              <a:rPr lang="cs-CZ" altLang="cs-CZ" baseline="0" dirty="0" smtClean="0"/>
              <a:t>OBEC = kód obce</a:t>
            </a:r>
          </a:p>
          <a:p>
            <a:pPr lvl="0"/>
            <a:r>
              <a:rPr lang="cs-CZ" altLang="cs-CZ" baseline="0" dirty="0" smtClean="0"/>
              <a:t>CISLO = číslo okrsku v </a:t>
            </a:r>
            <a:r>
              <a:rPr lang="cs-CZ" altLang="cs-CZ" baseline="0" smtClean="0"/>
              <a:t>rámci obce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565218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32639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670714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623381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24066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80976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007948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309245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7463" y="1187450"/>
            <a:ext cx="37449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text 7"/>
          <p:cNvSpPr>
            <a:spLocks noGrp="1"/>
          </p:cNvSpPr>
          <p:nvPr>
            <p:ph type="body" sz="quarter" idx="11"/>
          </p:nvPr>
        </p:nvSpPr>
        <p:spPr>
          <a:xfrm>
            <a:off x="3196800" y="5328000"/>
            <a:ext cx="5822308" cy="7197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006AA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2"/>
          </p:nvPr>
        </p:nvSpPr>
        <p:spPr>
          <a:xfrm>
            <a:off x="3196800" y="2880000"/>
            <a:ext cx="7190460" cy="23407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500" b="1" cap="all" baseline="0">
                <a:solidFill>
                  <a:srgbClr val="006AAF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4500" b="1">
                <a:latin typeface="Arial" pitchFamily="34" charset="0"/>
                <a:cs typeface="Arial" pitchFamily="34" charset="0"/>
              </a:defRPr>
            </a:lvl2pPr>
            <a:lvl3pPr>
              <a:defRPr sz="4500" b="1">
                <a:latin typeface="Arial" pitchFamily="34" charset="0"/>
                <a:cs typeface="Arial" pitchFamily="34" charset="0"/>
              </a:defRPr>
            </a:lvl3pPr>
            <a:lvl4pPr>
              <a:defRPr sz="4500" b="1">
                <a:latin typeface="Arial" pitchFamily="34" charset="0"/>
                <a:cs typeface="Arial" pitchFamily="34" charset="0"/>
              </a:defRPr>
            </a:lvl4pPr>
            <a:lvl5pPr>
              <a:defRPr sz="45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tex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" y="6986588"/>
            <a:ext cx="9001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1260000" y="720000"/>
            <a:ext cx="8172000" cy="11884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 cap="all" baseline="0">
                <a:solidFill>
                  <a:srgbClr val="006AA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1"/>
          </p:nvPr>
        </p:nvSpPr>
        <p:spPr>
          <a:xfrm>
            <a:off x="1260000" y="1979999"/>
            <a:ext cx="8172000" cy="4752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400"/>
              </a:lnSpc>
              <a:buNone/>
              <a:defRPr sz="2800">
                <a:solidFill>
                  <a:srgbClr val="006AAF"/>
                </a:solidFill>
                <a:latin typeface="Arial" pitchFamily="34" charset="0"/>
                <a:cs typeface="Arial" pitchFamily="34" charset="0"/>
              </a:defRPr>
            </a:lvl1pPr>
            <a:lvl2pPr marL="521496" indent="0">
              <a:lnSpc>
                <a:spcPts val="3400"/>
              </a:lnSpc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042990" indent="0">
              <a:lnSpc>
                <a:spcPts val="3400"/>
              </a:lnSpc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564485" indent="0">
              <a:lnSpc>
                <a:spcPts val="3400"/>
              </a:lnSpc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85980" indent="0">
              <a:lnSpc>
                <a:spcPts val="3400"/>
              </a:lnSpc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" y="6986588"/>
            <a:ext cx="9001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ástupný symbol pro text 8"/>
          <p:cNvSpPr>
            <a:spLocks noGrp="1"/>
          </p:cNvSpPr>
          <p:nvPr>
            <p:ph type="body" sz="quarter" idx="12"/>
          </p:nvPr>
        </p:nvSpPr>
        <p:spPr>
          <a:xfrm>
            <a:off x="1279156" y="2124447"/>
            <a:ext cx="8172000" cy="4680520"/>
          </a:xfrm>
          <a:prstGeom prst="rect">
            <a:avLst/>
          </a:prstGeom>
        </p:spPr>
        <p:txBody>
          <a:bodyPr/>
          <a:lstStyle>
            <a:lvl1pPr marL="0" indent="-288000">
              <a:lnSpc>
                <a:spcPts val="3400"/>
              </a:lnSpc>
              <a:spcBef>
                <a:spcPts val="0"/>
              </a:spcBef>
              <a:buFont typeface="Arial" pitchFamily="34" charset="0"/>
              <a:buChar char="■"/>
              <a:defRPr sz="2800">
                <a:solidFill>
                  <a:srgbClr val="006AAF"/>
                </a:solidFill>
                <a:latin typeface="Arial" pitchFamily="34" charset="0"/>
                <a:cs typeface="Arial" pitchFamily="34" charset="0"/>
              </a:defRPr>
            </a:lvl1pPr>
            <a:lvl2pPr marL="720000" indent="-288000">
              <a:lnSpc>
                <a:spcPts val="3400"/>
              </a:lnSpc>
              <a:spcBef>
                <a:spcPts val="0"/>
              </a:spcBef>
              <a:buFont typeface="Arial" pitchFamily="34" charset="0"/>
              <a:buChar char="■"/>
              <a:defRPr sz="2400">
                <a:solidFill>
                  <a:srgbClr val="006AAF"/>
                </a:solidFill>
                <a:latin typeface="Arial" pitchFamily="34" charset="0"/>
                <a:cs typeface="Arial" pitchFamily="34" charset="0"/>
              </a:defRPr>
            </a:lvl2pPr>
            <a:lvl3pPr marL="1152000" indent="-288000">
              <a:lnSpc>
                <a:spcPts val="3400"/>
              </a:lnSpc>
              <a:spcBef>
                <a:spcPts val="0"/>
              </a:spcBef>
              <a:buFont typeface="Arial" pitchFamily="34" charset="0"/>
              <a:buChar char="■"/>
              <a:defRPr sz="2000">
                <a:solidFill>
                  <a:srgbClr val="006AAF"/>
                </a:solidFill>
                <a:latin typeface="Arial" pitchFamily="34" charset="0"/>
                <a:cs typeface="Arial" pitchFamily="34" charset="0"/>
              </a:defRPr>
            </a:lvl3pPr>
            <a:lvl4pPr marL="1825233" indent="-288000">
              <a:lnSpc>
                <a:spcPts val="3400"/>
              </a:lnSpc>
              <a:spcBef>
                <a:spcPts val="0"/>
              </a:spcBef>
              <a:buFont typeface="Arial" pitchFamily="34" charset="0"/>
              <a:buChar char="■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346728" indent="-288000">
              <a:lnSpc>
                <a:spcPts val="3400"/>
              </a:lnSpc>
              <a:spcBef>
                <a:spcPts val="0"/>
              </a:spcBef>
              <a:buFont typeface="Arial" pitchFamily="34" charset="0"/>
              <a:buChar char="■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1260000" y="720000"/>
            <a:ext cx="8172000" cy="11884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 cap="all" baseline="0">
                <a:solidFill>
                  <a:srgbClr val="006AA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243013" y="1979613"/>
            <a:ext cx="8170862" cy="4679950"/>
          </a:xfrm>
          <a:prstGeom prst="rect">
            <a:avLst/>
          </a:prstGeom>
          <a:solidFill>
            <a:srgbClr val="006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2990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5" name="Obrázek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" y="6986588"/>
            <a:ext cx="9001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ástupný symbol pro obsah 6"/>
          <p:cNvSpPr>
            <a:spLocks noGrp="1"/>
          </p:cNvSpPr>
          <p:nvPr>
            <p:ph sz="quarter" idx="11"/>
          </p:nvPr>
        </p:nvSpPr>
        <p:spPr>
          <a:xfrm>
            <a:off x="1242244" y="1980000"/>
            <a:ext cx="8172000" cy="4680000"/>
          </a:xfrm>
          <a:prstGeom prst="rect">
            <a:avLst/>
          </a:prstGeom>
          <a:solidFill>
            <a:schemeClr val="bg1"/>
          </a:solidFill>
          <a:ln>
            <a:solidFill>
              <a:srgbClr val="006AAF"/>
            </a:solidFill>
          </a:ln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1260000" y="720000"/>
            <a:ext cx="8172000" cy="11884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 cap="all" baseline="0">
                <a:solidFill>
                  <a:srgbClr val="006AA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260475" y="720725"/>
            <a:ext cx="8170863" cy="5938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2990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5" name="Obrázek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" y="6986588"/>
            <a:ext cx="9001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obsah 6"/>
          <p:cNvSpPr>
            <a:spLocks noGrp="1"/>
          </p:cNvSpPr>
          <p:nvPr>
            <p:ph sz="quarter" idx="11"/>
          </p:nvPr>
        </p:nvSpPr>
        <p:spPr>
          <a:xfrm>
            <a:off x="1260000" y="1692400"/>
            <a:ext cx="8172000" cy="4967600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/>
          <a:lstStyle>
            <a:lvl1pPr marL="0" indent="0">
              <a:buNone/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2"/>
          </p:nvPr>
        </p:nvSpPr>
        <p:spPr>
          <a:xfrm>
            <a:off x="1494000" y="972000"/>
            <a:ext cx="7740000" cy="5763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>
                <a:solidFill>
                  <a:srgbClr val="006AA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7463" y="1187450"/>
            <a:ext cx="37449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3240000" y="3959999"/>
            <a:ext cx="6570662" cy="14768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4300" b="1">
                <a:solidFill>
                  <a:srgbClr val="006AA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ovéPole 7"/>
          <p:cNvSpPr txBox="1">
            <a:spLocks noChangeArrowheads="1"/>
          </p:cNvSpPr>
          <p:nvPr/>
        </p:nvSpPr>
        <p:spPr bwMode="auto">
          <a:xfrm>
            <a:off x="3197225" y="7091363"/>
            <a:ext cx="5788025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cs-CZ" sz="1200" b="1" dirty="0">
                <a:solidFill>
                  <a:srgbClr val="006AAF"/>
                </a:solidFill>
                <a:latin typeface="Arial" charset="0"/>
              </a:rPr>
              <a:t>ČESKÝ STATISTICKÝ ÚŘAD  |  Na padesátém 81, 100 82 Praha 10  |  </a:t>
            </a:r>
            <a:r>
              <a:rPr lang="cs-CZ" sz="1200" b="1" dirty="0" err="1">
                <a:solidFill>
                  <a:srgbClr val="006AAF"/>
                </a:solidFill>
                <a:latin typeface="Arial" charset="0"/>
              </a:rPr>
              <a:t>czso.cz</a:t>
            </a:r>
            <a:endParaRPr lang="cs-CZ" sz="1200" b="1" dirty="0">
              <a:solidFill>
                <a:srgbClr val="006AAF"/>
              </a:solidFill>
              <a:latin typeface="Arial" charset="0"/>
            </a:endParaRPr>
          </a:p>
        </p:txBody>
      </p:sp>
      <p:sp>
        <p:nvSpPr>
          <p:cNvPr id="1027" name="TextovéPole 8"/>
          <p:cNvSpPr txBox="1">
            <a:spLocks noChangeArrowheads="1"/>
          </p:cNvSpPr>
          <p:nvPr/>
        </p:nvSpPr>
        <p:spPr bwMode="auto">
          <a:xfrm>
            <a:off x="8875713" y="7092950"/>
            <a:ext cx="1584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defRPr/>
            </a:pPr>
            <a:fld id="{463C5766-C71D-42BC-B1AC-1CB2DEECF9DD}" type="slidenum">
              <a:rPr lang="cs-CZ" sz="1200" b="1">
                <a:solidFill>
                  <a:srgbClr val="006AAF"/>
                </a:solidFill>
                <a:latin typeface="Arial" charset="0"/>
              </a:rPr>
              <a:pPr algn="r">
                <a:defRPr/>
              </a:pPr>
              <a:t>‹#›</a:t>
            </a:fld>
            <a:endParaRPr lang="cs-CZ" sz="1200" b="1" dirty="0">
              <a:solidFill>
                <a:srgbClr val="006AAF"/>
              </a:solidFill>
              <a:latin typeface="Arial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0"/>
            <a:ext cx="10691813" cy="107950"/>
          </a:xfrm>
          <a:prstGeom prst="rect">
            <a:avLst/>
          </a:prstGeom>
          <a:solidFill>
            <a:srgbClr val="006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defTabSz="104299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4298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7200" algn="ctr" defTabSz="10429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4400" algn="ctr" defTabSz="10429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1600" algn="ctr" defTabSz="10429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8800" algn="ctr" defTabSz="10429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222" indent="-260748" algn="l" defTabSz="104299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718" indent="-260748" algn="l" defTabSz="104299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213" indent="-260748" algn="l" defTabSz="104299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708" indent="-260748" algn="l" defTabSz="104299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95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990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485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981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476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970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465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960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tin.cerny@czso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ttps/apl2.czso.cz/iSM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su.gov.cz/i_zakladni_uzemni_ciselniky_na_uzemi_cr_a_klasifikace_cz_nuts" TargetMode="External"/><Relationship Id="rId5" Type="http://schemas.openxmlformats.org/officeDocument/2006/relationships/hyperlink" Target="https://csu.gov.cz/ciselniky" TargetMode="External"/><Relationship Id="rId4" Type="http://schemas.openxmlformats.org/officeDocument/2006/relationships/hyperlink" Target="https://csu.gov.cz/klasifikac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su.gov.cz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eodata.csu.gov.cz/as/dp-gis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pl.czso.cz/re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vdb.czso.cz/huz" TargetMode="External"/><Relationship Id="rId4" Type="http://schemas.openxmlformats.org/officeDocument/2006/relationships/hyperlink" Target="https://apl.czso.cz/irso4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pl.czso.cz/pll/rocenka/rocenka.indexn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pl.czso.cz/pll/stazo/STAZO.STAZO" TargetMode="External"/><Relationship Id="rId5" Type="http://schemas.openxmlformats.org/officeDocument/2006/relationships/hyperlink" Target="https://apl.czso.cz/pll/stazo/STAZO_ZO.STAZO" TargetMode="External"/><Relationship Id="rId4" Type="http://schemas.openxmlformats.org/officeDocument/2006/relationships/hyperlink" Target="https://apl.czso.cz/pll/rocenka/rocenka.indexnu_re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apl.czso.cz/irso4/cisdet.jsp?b=22&amp;hkodcis=43&amp;kodpol=505081&amp;kodcis=43&amp;kod=505081&amp;ciselid=338271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pl2.czso.cz/iSMS/cispol.jsp?kodcis=43&amp;ciselid=338271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su.gov.cz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citani.gov.cz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su.gov.cz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citani.gov.cz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text 6"/>
          <p:cNvSpPr>
            <a:spLocks noGrp="1"/>
          </p:cNvSpPr>
          <p:nvPr>
            <p:ph type="body" sz="quarter" idx="11"/>
          </p:nvPr>
        </p:nvSpPr>
        <p:spPr bwMode="auto">
          <a:xfrm>
            <a:off x="902643" y="4140671"/>
            <a:ext cx="9208194" cy="1944216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z="2400" cap="all" dirty="0">
                <a:latin typeface="Arial" charset="0"/>
                <a:cs typeface="Arial" charset="0"/>
              </a:rPr>
              <a:t>Otevřená data a přehled nástrojů </a:t>
            </a:r>
            <a:r>
              <a:rPr lang="cs-CZ" sz="2400" cap="all" dirty="0" smtClean="0">
                <a:latin typeface="Arial" charset="0"/>
                <a:cs typeface="Arial" charset="0"/>
              </a:rPr>
              <a:t>vizualizace</a:t>
            </a:r>
          </a:p>
          <a:p>
            <a:r>
              <a:rPr lang="cs-CZ" sz="2400" cap="all" dirty="0" smtClean="0">
                <a:latin typeface="Arial" charset="0"/>
                <a:cs typeface="Arial" charset="0"/>
              </a:rPr>
              <a:t>29. 4. 2025</a:t>
            </a:r>
            <a:endParaRPr lang="cs-CZ" sz="2400" cap="all" dirty="0">
              <a:latin typeface="Arial" charset="0"/>
              <a:cs typeface="Arial" charset="0"/>
            </a:endParaRPr>
          </a:p>
          <a:p>
            <a:r>
              <a:rPr lang="cs-CZ" sz="2400" dirty="0" smtClean="0">
                <a:latin typeface="Arial" charset="0"/>
                <a:cs typeface="Arial" charset="0"/>
              </a:rPr>
              <a:t>Martin Černý, </a:t>
            </a:r>
            <a:r>
              <a:rPr lang="cs-CZ" sz="2400" dirty="0" smtClean="0">
                <a:latin typeface="Arial" charset="0"/>
                <a:cs typeface="Arial" charset="0"/>
              </a:rPr>
              <a:t>ČSÚ</a:t>
            </a:r>
          </a:p>
          <a:p>
            <a:r>
              <a:rPr lang="cs-CZ" sz="2400" b="0" dirty="0" smtClean="0">
                <a:latin typeface="Arial" charset="0"/>
                <a:cs typeface="Arial" charset="0"/>
                <a:hlinkClick r:id="rId3"/>
              </a:rPr>
              <a:t>martin.cerny@czso.cz</a:t>
            </a:r>
            <a:r>
              <a:rPr lang="cs-CZ" sz="2400" b="0" dirty="0" smtClean="0">
                <a:latin typeface="Arial" charset="0"/>
                <a:cs typeface="Arial" charset="0"/>
              </a:rPr>
              <a:t> </a:t>
            </a:r>
            <a:endParaRPr lang="cs-CZ" sz="2000" b="0" dirty="0">
              <a:latin typeface="Arial" charset="0"/>
              <a:cs typeface="Arial" charset="0"/>
            </a:endParaRPr>
          </a:p>
        </p:txBody>
      </p:sp>
      <p:sp>
        <p:nvSpPr>
          <p:cNvPr id="8195" name="Zástupný symbol pro text 5"/>
          <p:cNvSpPr>
            <a:spLocks noGrp="1"/>
          </p:cNvSpPr>
          <p:nvPr>
            <p:ph type="body" sz="quarter" idx="12"/>
          </p:nvPr>
        </p:nvSpPr>
        <p:spPr bwMode="auto">
          <a:xfrm>
            <a:off x="666180" y="2772519"/>
            <a:ext cx="9444657" cy="792088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dirty="0" smtClean="0"/>
              <a:t>DATA A APLIKACE ČSÚ</a:t>
            </a:r>
            <a:endParaRPr lang="cs-CZ" cap="none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666180" y="180231"/>
            <a:ext cx="7882831" cy="576064"/>
          </a:xfrm>
        </p:spPr>
        <p:txBody>
          <a:bodyPr/>
          <a:lstStyle/>
          <a:p>
            <a:pPr algn="ctr">
              <a:defRPr/>
            </a:pPr>
            <a:r>
              <a:rPr lang="cs-CZ" dirty="0" smtClean="0"/>
              <a:t>DATASTAT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47" y="1057887"/>
            <a:ext cx="1020000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666180" y="180231"/>
            <a:ext cx="7882831" cy="576064"/>
          </a:xfrm>
        </p:spPr>
        <p:txBody>
          <a:bodyPr/>
          <a:lstStyle/>
          <a:p>
            <a:pPr algn="ctr">
              <a:defRPr/>
            </a:pPr>
            <a:r>
              <a:rPr lang="cs-CZ" dirty="0" smtClean="0"/>
              <a:t>APLIKACE pro metadata</a:t>
            </a:r>
            <a:endParaRPr lang="cs-CZ" dirty="0"/>
          </a:p>
        </p:txBody>
      </p:sp>
      <p:sp>
        <p:nvSpPr>
          <p:cNvPr id="4" name="Zástupný symbol pro text 1"/>
          <p:cNvSpPr txBox="1">
            <a:spLocks/>
          </p:cNvSpPr>
          <p:nvPr/>
        </p:nvSpPr>
        <p:spPr bwMode="auto">
          <a:xfrm>
            <a:off x="162124" y="756295"/>
            <a:ext cx="10531276" cy="626469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288000" algn="l" defTabSz="1042988" rtl="0" eaLnBrk="0" fontAlgn="base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 sz="2800" kern="1200">
                <a:solidFill>
                  <a:srgbClr val="006AA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20000" indent="-288000" algn="l" defTabSz="1042988" rtl="0" eaLnBrk="0" fontAlgn="base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 sz="2400" kern="1200">
                <a:solidFill>
                  <a:srgbClr val="006AA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52000" indent="-288000" algn="l" defTabSz="1042988" rtl="0" eaLnBrk="0" fontAlgn="base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 sz="2000" kern="1200">
                <a:solidFill>
                  <a:srgbClr val="006AA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825233" indent="-288000" algn="l" defTabSz="1042988" rtl="0" eaLnBrk="0" fontAlgn="base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 sz="23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346728" indent="-288000" algn="l" defTabSz="1042988" rtl="0" eaLnBrk="0" fontAlgn="base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 sz="23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868222" indent="-260748" algn="l" defTabSz="10429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718" indent="-260748" algn="l" defTabSz="10429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213" indent="-260748" algn="l" defTabSz="10429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708" indent="-260748" algn="l" defTabSz="10429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■"/>
              <a:defRPr/>
            </a:pPr>
            <a:r>
              <a:rPr lang="cs-CZ" b="1" dirty="0" smtClean="0">
                <a:latin typeface="Arial" charset="0"/>
                <a:cs typeface="Arial" charset="0"/>
              </a:rPr>
              <a:t>Databáze metainformací </a:t>
            </a:r>
            <a:r>
              <a:rPr lang="cs-CZ" dirty="0">
                <a:latin typeface="Arial" charset="0"/>
                <a:cs typeface="Arial" charset="0"/>
              </a:rPr>
              <a:t/>
            </a:r>
            <a:br>
              <a:rPr lang="cs-CZ" dirty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>(Statistický metainformační systém) </a:t>
            </a:r>
            <a:r>
              <a:rPr lang="cs-CZ" dirty="0">
                <a:latin typeface="Arial" charset="0"/>
                <a:cs typeface="Arial" charset="0"/>
                <a:hlinkClick r:id="rId3"/>
              </a:rPr>
              <a:t>https://https://apl2.czso.cz/iSMS</a:t>
            </a:r>
            <a:r>
              <a:rPr lang="cs-CZ" dirty="0" smtClean="0">
                <a:latin typeface="Arial" charset="0"/>
                <a:cs typeface="Arial" charset="0"/>
                <a:hlinkClick r:id="rId3"/>
              </a:rPr>
              <a:t>/</a:t>
            </a:r>
            <a:r>
              <a:rPr lang="cs-CZ" dirty="0" smtClean="0">
                <a:latin typeface="Arial" charset="0"/>
                <a:cs typeface="Arial" charset="0"/>
              </a:rPr>
              <a:t> </a:t>
            </a:r>
            <a:endParaRPr lang="cs-CZ" dirty="0">
              <a:latin typeface="Arial" charset="0"/>
              <a:cs typeface="Arial" charset="0"/>
            </a:endParaRPr>
          </a:p>
          <a:p>
            <a:pPr marL="1083538" lvl="1" indent="-363538">
              <a:lnSpc>
                <a:spcPct val="100000"/>
              </a:lnSpc>
              <a:spcAft>
                <a:spcPts val="0"/>
              </a:spcAft>
              <a:buFont typeface="Arial" charset="0"/>
              <a:buChar char="■"/>
              <a:defRPr/>
            </a:pPr>
            <a:r>
              <a:rPr lang="cs-CZ" dirty="0" smtClean="0">
                <a:latin typeface="Arial" charset="0"/>
                <a:cs typeface="Arial" charset="0"/>
              </a:rPr>
              <a:t>Klasifikace, číselníky a ukazatele</a:t>
            </a:r>
          </a:p>
          <a:p>
            <a:pPr marL="1083538" lvl="1" indent="-36353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■"/>
              <a:defRPr/>
            </a:pPr>
            <a:r>
              <a:rPr lang="cs-CZ" dirty="0">
                <a:latin typeface="Arial" charset="0"/>
                <a:cs typeface="Arial" charset="0"/>
              </a:rPr>
              <a:t>Kódy pro </a:t>
            </a:r>
            <a:r>
              <a:rPr lang="cs-CZ" dirty="0" smtClean="0">
                <a:latin typeface="Arial" charset="0"/>
                <a:cs typeface="Arial" charset="0"/>
              </a:rPr>
              <a:t>identifikaci dat</a:t>
            </a:r>
          </a:p>
          <a:p>
            <a:pPr marL="1083538" lvl="1" indent="-36353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■"/>
              <a:defRPr/>
            </a:pPr>
            <a:r>
              <a:rPr lang="cs-CZ" dirty="0">
                <a:latin typeface="Arial" charset="0"/>
                <a:cs typeface="Arial" charset="0"/>
              </a:rPr>
              <a:t>Časové platnosti</a:t>
            </a:r>
          </a:p>
          <a:p>
            <a:pPr marL="1083538" lvl="1" indent="-36353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■"/>
              <a:defRPr/>
            </a:pPr>
            <a:r>
              <a:rPr lang="cs-CZ" dirty="0" smtClean="0">
                <a:latin typeface="Arial" charset="0"/>
                <a:cs typeface="Arial" charset="0"/>
              </a:rPr>
              <a:t>Doplňující atributy k položkám (např. skloňování názvů obcí)</a:t>
            </a:r>
          </a:p>
          <a:p>
            <a:pPr marL="1083538" lvl="1" indent="-36353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■"/>
              <a:defRPr/>
            </a:pPr>
            <a:r>
              <a:rPr lang="cs-CZ" dirty="0" smtClean="0">
                <a:latin typeface="Arial" charset="0"/>
                <a:cs typeface="Arial" charset="0"/>
              </a:rPr>
              <a:t>Export do Excel, CSV, XML</a:t>
            </a:r>
          </a:p>
          <a:p>
            <a:pPr marL="363538" indent="-363538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charset="0"/>
              <a:buChar char="■"/>
              <a:defRPr/>
            </a:pPr>
            <a:r>
              <a:rPr lang="cs-CZ" b="1" dirty="0">
                <a:latin typeface="Arial" charset="0"/>
                <a:cs typeface="Arial" charset="0"/>
              </a:rPr>
              <a:t>Statistické klasifikace </a:t>
            </a:r>
            <a:r>
              <a:rPr lang="cs-CZ" b="1" dirty="0">
                <a:latin typeface="Arial" charset="0"/>
                <a:cs typeface="Arial" charset="0"/>
                <a:hlinkClick r:id="rId4"/>
              </a:rPr>
              <a:t>–</a:t>
            </a:r>
            <a:r>
              <a:rPr lang="cs-CZ" b="1" dirty="0">
                <a:latin typeface="Arial" charset="0"/>
                <a:cs typeface="Arial" charset="0"/>
              </a:rPr>
              <a:t> </a:t>
            </a:r>
            <a:r>
              <a:rPr lang="cs-CZ" dirty="0">
                <a:latin typeface="Arial" charset="0"/>
                <a:cs typeface="Arial" charset="0"/>
                <a:hlinkClick r:id="rId4"/>
              </a:rPr>
              <a:t>https://csu.gov.cz/klasifikace</a:t>
            </a:r>
            <a:r>
              <a:rPr lang="cs-CZ" dirty="0">
                <a:latin typeface="Arial" charset="0"/>
                <a:cs typeface="Arial" charset="0"/>
              </a:rPr>
              <a:t> </a:t>
            </a:r>
          </a:p>
          <a:p>
            <a:pPr marL="363538" indent="-363538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charset="0"/>
              <a:buChar char="■"/>
              <a:defRPr/>
            </a:pPr>
            <a:r>
              <a:rPr lang="cs-CZ" b="1" dirty="0" smtClean="0">
                <a:latin typeface="Arial" charset="0"/>
                <a:cs typeface="Arial" charset="0"/>
              </a:rPr>
              <a:t>Číselníky</a:t>
            </a:r>
            <a:r>
              <a:rPr lang="cs-CZ" dirty="0">
                <a:latin typeface="Arial" charset="0"/>
                <a:cs typeface="Arial" charset="0"/>
              </a:rPr>
              <a:t> </a:t>
            </a:r>
            <a:r>
              <a:rPr lang="cs-CZ" dirty="0" smtClean="0">
                <a:latin typeface="Arial" charset="0"/>
                <a:cs typeface="Arial" charset="0"/>
              </a:rPr>
              <a:t>– </a:t>
            </a:r>
            <a:r>
              <a:rPr lang="cs-CZ" dirty="0" smtClean="0">
                <a:latin typeface="Arial" charset="0"/>
                <a:cs typeface="Arial" charset="0"/>
                <a:hlinkClick r:id="rId5"/>
              </a:rPr>
              <a:t>https</a:t>
            </a:r>
            <a:r>
              <a:rPr lang="cs-CZ" dirty="0">
                <a:latin typeface="Arial" charset="0"/>
                <a:cs typeface="Arial" charset="0"/>
                <a:hlinkClick r:id="rId5"/>
              </a:rPr>
              <a:t>://</a:t>
            </a:r>
            <a:r>
              <a:rPr lang="cs-CZ" dirty="0" smtClean="0">
                <a:latin typeface="Arial" charset="0"/>
                <a:cs typeface="Arial" charset="0"/>
                <a:hlinkClick r:id="rId5"/>
              </a:rPr>
              <a:t>csu.gov.cz/ciselniky</a:t>
            </a:r>
            <a:r>
              <a:rPr lang="cs-CZ" dirty="0" smtClean="0">
                <a:latin typeface="Arial" charset="0"/>
                <a:cs typeface="Arial" charset="0"/>
              </a:rPr>
              <a:t> </a:t>
            </a:r>
            <a:endParaRPr lang="cs-CZ" b="1" dirty="0" smtClean="0">
              <a:latin typeface="Arial" charset="0"/>
              <a:cs typeface="Arial" charset="0"/>
            </a:endParaRPr>
          </a:p>
          <a:p>
            <a:pPr marL="363538" indent="-363538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charset="0"/>
              <a:buChar char="■"/>
              <a:defRPr/>
            </a:pPr>
            <a:r>
              <a:rPr lang="cs-CZ" b="1" dirty="0" smtClean="0">
                <a:latin typeface="Arial" charset="0"/>
                <a:cs typeface="Arial" charset="0"/>
              </a:rPr>
              <a:t>Územní číselníky a územní </a:t>
            </a:r>
            <a:r>
              <a:rPr lang="cs-CZ" b="1" dirty="0">
                <a:latin typeface="Arial" charset="0"/>
                <a:cs typeface="Arial" charset="0"/>
              </a:rPr>
              <a:t>struktura ČR</a:t>
            </a:r>
            <a:r>
              <a:rPr lang="cs-CZ" dirty="0">
                <a:latin typeface="Arial" charset="0"/>
                <a:cs typeface="Arial" charset="0"/>
              </a:rPr>
              <a:t> </a:t>
            </a:r>
            <a:r>
              <a:rPr lang="cs-CZ" dirty="0">
                <a:latin typeface="Arial" charset="0"/>
                <a:cs typeface="Arial" charset="0"/>
                <a:hlinkClick r:id="rId6"/>
              </a:rPr>
              <a:t>https://</a:t>
            </a:r>
            <a:r>
              <a:rPr lang="cs-CZ" dirty="0" smtClean="0">
                <a:latin typeface="Arial" charset="0"/>
                <a:cs typeface="Arial" charset="0"/>
                <a:hlinkClick r:id="rId6"/>
              </a:rPr>
              <a:t>csu.gov.cz/i_zakladni_uzemni_ciselniky_na_uzemi_cr_a_klasifikace_cz_nuts</a:t>
            </a:r>
            <a:endParaRPr lang="cs-CZ" dirty="0">
              <a:latin typeface="Arial" charset="0"/>
              <a:cs typeface="Arial" charset="0"/>
            </a:endParaRPr>
          </a:p>
          <a:p>
            <a:pPr marL="363538" indent="-363538">
              <a:lnSpc>
                <a:spcPct val="100000"/>
              </a:lnSpc>
              <a:spcAft>
                <a:spcPts val="0"/>
              </a:spcAft>
              <a:buFont typeface="Arial" charset="0"/>
              <a:buChar char="■"/>
              <a:defRPr/>
            </a:pPr>
            <a:endParaRPr lang="cs-CZ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19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666180" y="180231"/>
            <a:ext cx="7882831" cy="576064"/>
          </a:xfrm>
        </p:spPr>
        <p:txBody>
          <a:bodyPr/>
          <a:lstStyle/>
          <a:p>
            <a:pPr algn="ctr">
              <a:defRPr/>
            </a:pPr>
            <a:r>
              <a:rPr lang="cs-CZ" dirty="0" smtClean="0"/>
              <a:t>databáze metainformací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63" y="1040255"/>
            <a:ext cx="1020000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0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666180" y="180231"/>
            <a:ext cx="7882831" cy="576064"/>
          </a:xfrm>
        </p:spPr>
        <p:txBody>
          <a:bodyPr/>
          <a:lstStyle/>
          <a:p>
            <a:pPr algn="ctr">
              <a:defRPr/>
            </a:pPr>
            <a:r>
              <a:rPr lang="cs-CZ" dirty="0" smtClean="0"/>
              <a:t>aplikace pro </a:t>
            </a:r>
            <a:r>
              <a:rPr lang="cs-CZ" dirty="0" err="1" smtClean="0"/>
              <a:t>GEOdata</a:t>
            </a:r>
            <a:endParaRPr lang="cs-CZ" dirty="0"/>
          </a:p>
        </p:txBody>
      </p:sp>
      <p:sp>
        <p:nvSpPr>
          <p:cNvPr id="4" name="Zástupný symbol pro text 1"/>
          <p:cNvSpPr txBox="1">
            <a:spLocks/>
          </p:cNvSpPr>
          <p:nvPr/>
        </p:nvSpPr>
        <p:spPr bwMode="auto">
          <a:xfrm>
            <a:off x="162124" y="756295"/>
            <a:ext cx="10531276" cy="626469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288000" algn="l" defTabSz="1042988" rtl="0" eaLnBrk="0" fontAlgn="base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 sz="2800" kern="1200">
                <a:solidFill>
                  <a:srgbClr val="006AA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20000" indent="-288000" algn="l" defTabSz="1042988" rtl="0" eaLnBrk="0" fontAlgn="base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 sz="2400" kern="1200">
                <a:solidFill>
                  <a:srgbClr val="006AA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52000" indent="-288000" algn="l" defTabSz="1042988" rtl="0" eaLnBrk="0" fontAlgn="base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 sz="2000" kern="1200">
                <a:solidFill>
                  <a:srgbClr val="006AA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825233" indent="-288000" algn="l" defTabSz="1042988" rtl="0" eaLnBrk="0" fontAlgn="base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 sz="23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346728" indent="-288000" algn="l" defTabSz="1042988" rtl="0" eaLnBrk="0" fontAlgn="base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 sz="23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868222" indent="-260748" algn="l" defTabSz="10429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718" indent="-260748" algn="l" defTabSz="10429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213" indent="-260748" algn="l" defTabSz="10429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708" indent="-260748" algn="l" defTabSz="10429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indent="-36353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■"/>
              <a:defRPr/>
            </a:pPr>
            <a:r>
              <a:rPr lang="cs-CZ" b="1" dirty="0" smtClean="0">
                <a:latin typeface="Arial" charset="0"/>
                <a:cs typeface="Arial" charset="0"/>
              </a:rPr>
              <a:t>Statistický </a:t>
            </a:r>
            <a:r>
              <a:rPr lang="cs-CZ" b="1" dirty="0" err="1" smtClean="0">
                <a:latin typeface="Arial" charset="0"/>
                <a:cs typeface="Arial" charset="0"/>
              </a:rPr>
              <a:t>geoportál</a:t>
            </a:r>
            <a:r>
              <a:rPr lang="cs-CZ" b="1" dirty="0" smtClean="0">
                <a:latin typeface="Arial" charset="0"/>
                <a:cs typeface="Arial" charset="0"/>
              </a:rPr>
              <a:t> </a:t>
            </a:r>
            <a:r>
              <a:rPr lang="cs-CZ" b="1" dirty="0">
                <a:latin typeface="Arial" charset="0"/>
                <a:cs typeface="Arial" charset="0"/>
              </a:rPr>
              <a:t>– </a:t>
            </a:r>
            <a:r>
              <a:rPr lang="cs-CZ" dirty="0">
                <a:latin typeface="Arial" charset="0"/>
                <a:cs typeface="Arial" charset="0"/>
                <a:hlinkClick r:id="rId3"/>
              </a:rPr>
              <a:t>https</a:t>
            </a:r>
            <a:r>
              <a:rPr lang="cs-CZ" dirty="0" smtClean="0">
                <a:latin typeface="Arial" charset="0"/>
                <a:cs typeface="Arial" charset="0"/>
                <a:hlinkClick r:id="rId3"/>
              </a:rPr>
              <a:t>://geodata.csu.gov.cz</a:t>
            </a:r>
            <a:endParaRPr lang="cs-CZ" dirty="0">
              <a:latin typeface="Arial" charset="0"/>
              <a:cs typeface="Arial" charset="0"/>
            </a:endParaRPr>
          </a:p>
          <a:p>
            <a:pPr marL="1083538" lvl="1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■"/>
              <a:defRPr/>
            </a:pPr>
            <a:r>
              <a:rPr lang="cs-CZ" b="1" dirty="0" smtClean="0">
                <a:latin typeface="Arial" charset="0"/>
                <a:cs typeface="Arial" charset="0"/>
              </a:rPr>
              <a:t>Statistický atlas</a:t>
            </a:r>
            <a:r>
              <a:rPr lang="cs-CZ" dirty="0" smtClean="0">
                <a:latin typeface="Arial" charset="0"/>
                <a:cs typeface="Arial" charset="0"/>
              </a:rPr>
              <a:t> </a:t>
            </a:r>
            <a:r>
              <a:rPr lang="cs-CZ" dirty="0">
                <a:latin typeface="Arial" charset="0"/>
                <a:cs typeface="Arial" charset="0"/>
              </a:rPr>
              <a:t>– vybrané statistické údaje v interaktivních tematických mapách</a:t>
            </a:r>
            <a:endParaRPr lang="cs-CZ" b="1" dirty="0">
              <a:latin typeface="Arial" charset="0"/>
              <a:cs typeface="Arial" charset="0"/>
            </a:endParaRPr>
          </a:p>
          <a:p>
            <a:pPr marL="1083538" lvl="1" indent="-363538">
              <a:lnSpc>
                <a:spcPct val="100000"/>
              </a:lnSpc>
              <a:spcAft>
                <a:spcPts val="600"/>
              </a:spcAft>
              <a:buFont typeface="Arial" charset="0"/>
              <a:buChar char="■"/>
              <a:defRPr/>
            </a:pPr>
            <a:r>
              <a:rPr lang="cs-CZ" b="1" dirty="0" smtClean="0">
                <a:latin typeface="Arial" charset="0"/>
                <a:cs typeface="Arial" charset="0"/>
              </a:rPr>
              <a:t>Mobilita</a:t>
            </a:r>
            <a:r>
              <a:rPr lang="cs-CZ" dirty="0" smtClean="0">
                <a:latin typeface="Arial" charset="0"/>
                <a:cs typeface="Arial" charset="0"/>
              </a:rPr>
              <a:t> </a:t>
            </a:r>
            <a:r>
              <a:rPr lang="cs-CZ" dirty="0">
                <a:latin typeface="Arial" charset="0"/>
                <a:cs typeface="Arial" charset="0"/>
              </a:rPr>
              <a:t>– pracovní a školní vyjížďka a vnitřní stěhování v interaktivních mapách</a:t>
            </a:r>
            <a:endParaRPr lang="cs-CZ" b="1" dirty="0">
              <a:latin typeface="Arial" charset="0"/>
              <a:cs typeface="Arial" charset="0"/>
            </a:endParaRPr>
          </a:p>
          <a:p>
            <a:pPr marL="1083538" lvl="1" indent="-363538">
              <a:lnSpc>
                <a:spcPct val="100000"/>
              </a:lnSpc>
              <a:spcAft>
                <a:spcPts val="600"/>
              </a:spcAft>
              <a:buFont typeface="Arial" charset="0"/>
              <a:buChar char="■"/>
              <a:defRPr/>
            </a:pPr>
            <a:r>
              <a:rPr lang="cs-CZ" b="1" dirty="0" smtClean="0">
                <a:latin typeface="Arial" charset="0"/>
                <a:cs typeface="Arial" charset="0"/>
              </a:rPr>
              <a:t>Statistické </a:t>
            </a:r>
            <a:r>
              <a:rPr lang="cs-CZ" b="1" dirty="0" err="1" smtClean="0">
                <a:latin typeface="Arial" charset="0"/>
                <a:cs typeface="Arial" charset="0"/>
              </a:rPr>
              <a:t>georeporty</a:t>
            </a:r>
            <a:r>
              <a:rPr lang="cs-CZ" dirty="0" smtClean="0">
                <a:latin typeface="Arial" charset="0"/>
                <a:cs typeface="Arial" charset="0"/>
              </a:rPr>
              <a:t> </a:t>
            </a:r>
            <a:r>
              <a:rPr lang="cs-CZ" dirty="0">
                <a:latin typeface="Arial" charset="0"/>
                <a:cs typeface="Arial" charset="0"/>
              </a:rPr>
              <a:t>– statistické údaje za libovolně vymezené území na úrovni </a:t>
            </a:r>
            <a:r>
              <a:rPr lang="cs-CZ" dirty="0" smtClean="0">
                <a:latin typeface="Arial" charset="0"/>
                <a:cs typeface="Arial" charset="0"/>
              </a:rPr>
              <a:t>gridů</a:t>
            </a:r>
          </a:p>
          <a:p>
            <a:pPr marL="1083538" lvl="1" indent="-363538">
              <a:lnSpc>
                <a:spcPct val="100000"/>
              </a:lnSpc>
              <a:spcAft>
                <a:spcPts val="600"/>
              </a:spcAft>
              <a:buFont typeface="Arial" charset="0"/>
              <a:buChar char="■"/>
              <a:defRPr/>
            </a:pPr>
            <a:r>
              <a:rPr lang="cs-CZ" b="1" dirty="0" smtClean="0">
                <a:latin typeface="Arial" charset="0"/>
                <a:cs typeface="Arial" charset="0"/>
              </a:rPr>
              <a:t>Povodně 2024</a:t>
            </a:r>
            <a:r>
              <a:rPr lang="cs-CZ" dirty="0" smtClean="0">
                <a:latin typeface="Arial" charset="0"/>
                <a:cs typeface="Arial" charset="0"/>
              </a:rPr>
              <a:t> </a:t>
            </a:r>
            <a:r>
              <a:rPr lang="cs-CZ" dirty="0">
                <a:latin typeface="Arial" charset="0"/>
                <a:cs typeface="Arial" charset="0"/>
              </a:rPr>
              <a:t>– statistické údaje za vybrané lokality zasažené povodní v září 2024</a:t>
            </a:r>
            <a:endParaRPr lang="cs-CZ" b="1" dirty="0" smtClean="0">
              <a:latin typeface="Arial" charset="0"/>
              <a:cs typeface="Arial" charset="0"/>
            </a:endParaRPr>
          </a:p>
          <a:p>
            <a:pPr marL="363538" indent="-363538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charset="0"/>
              <a:buChar char="■"/>
              <a:defRPr/>
            </a:pPr>
            <a:r>
              <a:rPr lang="cs-CZ" b="1" dirty="0">
                <a:latin typeface="Arial" charset="0"/>
                <a:cs typeface="Arial" charset="0"/>
              </a:rPr>
              <a:t>Datový portál GIS – </a:t>
            </a:r>
            <a:r>
              <a:rPr lang="cs-CZ" dirty="0">
                <a:latin typeface="Arial" charset="0"/>
                <a:cs typeface="Arial" charset="0"/>
                <a:hlinkClick r:id="rId4"/>
              </a:rPr>
              <a:t>https://geodata.csu.gov.cz/as/dp-gis/</a:t>
            </a:r>
            <a:r>
              <a:rPr lang="cs-CZ" dirty="0">
                <a:latin typeface="Arial" charset="0"/>
                <a:cs typeface="Arial" charset="0"/>
              </a:rPr>
              <a:t> </a:t>
            </a:r>
          </a:p>
          <a:p>
            <a:pPr marL="1083538" lvl="1" indent="-36353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■"/>
              <a:defRPr/>
            </a:pPr>
            <a:r>
              <a:rPr lang="cs-CZ" dirty="0">
                <a:latin typeface="Arial" charset="0"/>
                <a:cs typeface="Arial" charset="0"/>
              </a:rPr>
              <a:t>Katalog datových sad generovaných z </a:t>
            </a:r>
            <a:r>
              <a:rPr lang="cs-CZ" dirty="0" err="1">
                <a:latin typeface="Arial" charset="0"/>
                <a:cs typeface="Arial" charset="0"/>
              </a:rPr>
              <a:t>geoportálu</a:t>
            </a:r>
            <a:r>
              <a:rPr lang="cs-CZ" dirty="0">
                <a:latin typeface="Arial" charset="0"/>
                <a:cs typeface="Arial" charset="0"/>
              </a:rPr>
              <a:t> </a:t>
            </a:r>
            <a:r>
              <a:rPr lang="cs-CZ" dirty="0" smtClean="0">
                <a:latin typeface="Arial" charset="0"/>
                <a:cs typeface="Arial" charset="0"/>
              </a:rPr>
              <a:t>ČSÚ</a:t>
            </a:r>
          </a:p>
          <a:p>
            <a:pPr marL="1083538" lvl="1" indent="-36353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■"/>
              <a:defRPr/>
            </a:pPr>
            <a:r>
              <a:rPr lang="cs-CZ" dirty="0" smtClean="0">
                <a:latin typeface="Arial" charset="0"/>
                <a:cs typeface="Arial" charset="0"/>
              </a:rPr>
              <a:t>Automatická registrace do NKOD</a:t>
            </a:r>
            <a:endParaRPr lang="cs-CZ" dirty="0">
              <a:latin typeface="Arial" charset="0"/>
              <a:cs typeface="Arial" charset="0"/>
            </a:endParaRPr>
          </a:p>
          <a:p>
            <a:pPr marL="363538" indent="-363538">
              <a:lnSpc>
                <a:spcPct val="100000"/>
              </a:lnSpc>
              <a:spcAft>
                <a:spcPts val="600"/>
              </a:spcAft>
              <a:buFont typeface="Arial" charset="0"/>
              <a:buChar char="■"/>
              <a:defRPr/>
            </a:pPr>
            <a:endParaRPr lang="cs-CZ" dirty="0" smtClean="0">
              <a:latin typeface="Arial" charset="0"/>
              <a:cs typeface="Arial" charset="0"/>
            </a:endParaRPr>
          </a:p>
          <a:p>
            <a:pPr marL="363538" indent="-363538">
              <a:lnSpc>
                <a:spcPct val="100000"/>
              </a:lnSpc>
              <a:spcAft>
                <a:spcPts val="600"/>
              </a:spcAft>
              <a:buFont typeface="Arial" charset="0"/>
              <a:buChar char="■"/>
              <a:defRPr/>
            </a:pPr>
            <a:endParaRPr lang="cs-CZ" b="1" dirty="0">
              <a:latin typeface="Arial" charset="0"/>
              <a:cs typeface="Arial" charset="0"/>
            </a:endParaRPr>
          </a:p>
          <a:p>
            <a:pPr marL="363538" indent="-363538">
              <a:lnSpc>
                <a:spcPct val="100000"/>
              </a:lnSpc>
              <a:spcAft>
                <a:spcPts val="0"/>
              </a:spcAft>
              <a:buFont typeface="Arial" charset="0"/>
              <a:buChar char="■"/>
              <a:defRPr/>
            </a:pPr>
            <a:endParaRPr lang="cs-CZ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14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666180" y="180231"/>
            <a:ext cx="7882831" cy="576064"/>
          </a:xfrm>
        </p:spPr>
        <p:txBody>
          <a:bodyPr/>
          <a:lstStyle/>
          <a:p>
            <a:pPr algn="ctr">
              <a:defRPr/>
            </a:pPr>
            <a:r>
              <a:rPr lang="cs-CZ" dirty="0" smtClean="0"/>
              <a:t>STATISTICKÝ GEOPORTÁL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1" y="1040255"/>
            <a:ext cx="1020000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5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666180" y="180231"/>
            <a:ext cx="7882831" cy="576064"/>
          </a:xfrm>
        </p:spPr>
        <p:txBody>
          <a:bodyPr/>
          <a:lstStyle/>
          <a:p>
            <a:pPr algn="ctr">
              <a:defRPr/>
            </a:pPr>
            <a:r>
              <a:rPr lang="cs-CZ" dirty="0" smtClean="0"/>
              <a:t>DATOVÝ PORTÁL GIS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1" y="1040255"/>
            <a:ext cx="1020000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3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666180" y="180231"/>
            <a:ext cx="7882831" cy="576064"/>
          </a:xfrm>
        </p:spPr>
        <p:txBody>
          <a:bodyPr/>
          <a:lstStyle/>
          <a:p>
            <a:pPr algn="ctr">
              <a:defRPr/>
            </a:pPr>
            <a:r>
              <a:rPr lang="cs-CZ" dirty="0" smtClean="0"/>
              <a:t>aplikace pro registry</a:t>
            </a:r>
            <a:endParaRPr lang="cs-CZ" dirty="0"/>
          </a:p>
        </p:txBody>
      </p:sp>
      <p:sp>
        <p:nvSpPr>
          <p:cNvPr id="4" name="Zástupný symbol pro text 1"/>
          <p:cNvSpPr txBox="1">
            <a:spLocks/>
          </p:cNvSpPr>
          <p:nvPr/>
        </p:nvSpPr>
        <p:spPr bwMode="auto">
          <a:xfrm>
            <a:off x="162124" y="756295"/>
            <a:ext cx="10531276" cy="626469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288000" algn="l" defTabSz="1042988" rtl="0" eaLnBrk="0" fontAlgn="base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 sz="2800" kern="1200">
                <a:solidFill>
                  <a:srgbClr val="006AA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20000" indent="-288000" algn="l" defTabSz="1042988" rtl="0" eaLnBrk="0" fontAlgn="base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 sz="2400" kern="1200">
                <a:solidFill>
                  <a:srgbClr val="006AA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52000" indent="-288000" algn="l" defTabSz="1042988" rtl="0" eaLnBrk="0" fontAlgn="base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 sz="2000" kern="1200">
                <a:solidFill>
                  <a:srgbClr val="006AA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825233" indent="-288000" algn="l" defTabSz="1042988" rtl="0" eaLnBrk="0" fontAlgn="base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 sz="23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346728" indent="-288000" algn="l" defTabSz="1042988" rtl="0" eaLnBrk="0" fontAlgn="base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 sz="23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868222" indent="-260748" algn="l" defTabSz="10429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718" indent="-260748" algn="l" defTabSz="10429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213" indent="-260748" algn="l" defTabSz="10429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708" indent="-260748" algn="l" defTabSz="10429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indent="-363538">
              <a:lnSpc>
                <a:spcPct val="100000"/>
              </a:lnSpc>
              <a:spcAft>
                <a:spcPts val="0"/>
              </a:spcAft>
              <a:buFont typeface="Arial" charset="0"/>
              <a:buChar char="■"/>
              <a:defRPr/>
            </a:pPr>
            <a:r>
              <a:rPr lang="cs-CZ" b="1" dirty="0">
                <a:latin typeface="Arial" charset="0"/>
                <a:cs typeface="Arial" charset="0"/>
              </a:rPr>
              <a:t>Registr ekonomických </a:t>
            </a:r>
            <a:r>
              <a:rPr lang="cs-CZ" b="1" dirty="0" smtClean="0">
                <a:latin typeface="Arial" charset="0"/>
                <a:cs typeface="Arial" charset="0"/>
              </a:rPr>
              <a:t>subjektů </a:t>
            </a:r>
            <a:r>
              <a:rPr lang="cs-CZ" dirty="0">
                <a:latin typeface="Arial" charset="0"/>
                <a:cs typeface="Arial" charset="0"/>
              </a:rPr>
              <a:t>– </a:t>
            </a:r>
            <a:r>
              <a:rPr lang="cs-CZ" dirty="0">
                <a:latin typeface="Arial" charset="0"/>
                <a:cs typeface="Arial" charset="0"/>
                <a:hlinkClick r:id="rId3"/>
              </a:rPr>
              <a:t>https://apl.czso.cz/res/</a:t>
            </a:r>
            <a:endParaRPr lang="cs-CZ" dirty="0">
              <a:latin typeface="Arial" charset="0"/>
              <a:cs typeface="Arial" charset="0"/>
            </a:endParaRPr>
          </a:p>
          <a:p>
            <a:pPr marL="1083538" lvl="1" indent="-36353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■"/>
              <a:defRPr/>
            </a:pPr>
            <a:r>
              <a:rPr lang="cs-CZ" dirty="0" smtClean="0">
                <a:latin typeface="Arial" charset="0"/>
                <a:cs typeface="Arial" charset="0"/>
              </a:rPr>
              <a:t>Vyhledávání</a:t>
            </a:r>
          </a:p>
          <a:p>
            <a:pPr marL="1083538" lvl="1" indent="-36353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■"/>
              <a:defRPr/>
            </a:pPr>
            <a:r>
              <a:rPr lang="cs-CZ" dirty="0" smtClean="0">
                <a:latin typeface="Arial" charset="0"/>
                <a:cs typeface="Arial" charset="0"/>
              </a:rPr>
              <a:t>Export</a:t>
            </a:r>
          </a:p>
          <a:p>
            <a:pPr marL="1083538" lvl="1" indent="-36353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■"/>
              <a:defRPr/>
            </a:pPr>
            <a:r>
              <a:rPr lang="cs-CZ" dirty="0" smtClean="0">
                <a:latin typeface="Arial" charset="0"/>
                <a:cs typeface="Arial" charset="0"/>
              </a:rPr>
              <a:t>Statistiky</a:t>
            </a:r>
          </a:p>
          <a:p>
            <a:pPr marL="1083538" lvl="1" indent="-36353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■"/>
              <a:defRPr/>
            </a:pPr>
            <a:r>
              <a:rPr lang="cs-CZ" dirty="0" smtClean="0">
                <a:latin typeface="Arial" charset="0"/>
                <a:cs typeface="Arial" charset="0"/>
              </a:rPr>
              <a:t>Informace</a:t>
            </a:r>
            <a:endParaRPr lang="cs-CZ" b="1" dirty="0" smtClean="0">
              <a:latin typeface="Arial" charset="0"/>
              <a:cs typeface="Arial" charset="0"/>
            </a:endParaRPr>
          </a:p>
          <a:p>
            <a:pPr marL="363538" indent="-363538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charset="0"/>
              <a:buChar char="■"/>
              <a:defRPr/>
            </a:pPr>
            <a:r>
              <a:rPr lang="cs-CZ" b="1" dirty="0">
                <a:latin typeface="Arial" charset="0"/>
                <a:cs typeface="Arial" charset="0"/>
              </a:rPr>
              <a:t>Registr sčítacích obvodů a budov </a:t>
            </a:r>
            <a:r>
              <a:rPr lang="cs-CZ" dirty="0">
                <a:latin typeface="Arial" charset="0"/>
                <a:cs typeface="Arial" charset="0"/>
              </a:rPr>
              <a:t>– </a:t>
            </a:r>
            <a:r>
              <a:rPr lang="cs-CZ" dirty="0">
                <a:latin typeface="Arial" charset="0"/>
                <a:cs typeface="Arial" charset="0"/>
                <a:hlinkClick r:id="rId4"/>
              </a:rPr>
              <a:t>https://apl.czso.cz/irso4</a:t>
            </a:r>
            <a:r>
              <a:rPr lang="cs-CZ" dirty="0" smtClean="0">
                <a:latin typeface="Arial" charset="0"/>
                <a:cs typeface="Arial" charset="0"/>
                <a:hlinkClick r:id="rId4"/>
              </a:rPr>
              <a:t>/</a:t>
            </a:r>
            <a:r>
              <a:rPr lang="cs-CZ" dirty="0" smtClean="0">
                <a:latin typeface="Arial" charset="0"/>
                <a:cs typeface="Arial" charset="0"/>
              </a:rPr>
              <a:t> </a:t>
            </a:r>
            <a:endParaRPr lang="cs-CZ" dirty="0">
              <a:latin typeface="Arial" charset="0"/>
              <a:cs typeface="Arial" charset="0"/>
            </a:endParaRPr>
          </a:p>
          <a:p>
            <a:pPr marL="1083538" lvl="1" indent="-36353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■"/>
              <a:defRPr/>
            </a:pPr>
            <a:r>
              <a:rPr lang="cs-CZ" dirty="0" smtClean="0">
                <a:latin typeface="Arial" charset="0"/>
                <a:cs typeface="Arial" charset="0"/>
              </a:rPr>
              <a:t>Vyhledávání budov, území</a:t>
            </a:r>
            <a:endParaRPr lang="cs-CZ" dirty="0">
              <a:latin typeface="Arial" charset="0"/>
              <a:cs typeface="Arial" charset="0"/>
            </a:endParaRPr>
          </a:p>
          <a:p>
            <a:pPr marL="1083538" lvl="1" indent="-36353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■"/>
              <a:defRPr/>
            </a:pPr>
            <a:r>
              <a:rPr lang="cs-CZ" dirty="0" smtClean="0">
                <a:latin typeface="Arial" charset="0"/>
                <a:cs typeface="Arial" charset="0"/>
              </a:rPr>
              <a:t>Popisné číselníky</a:t>
            </a:r>
            <a:endParaRPr lang="cs-CZ" dirty="0">
              <a:latin typeface="Arial" charset="0"/>
              <a:cs typeface="Arial" charset="0"/>
            </a:endParaRPr>
          </a:p>
          <a:p>
            <a:pPr marL="1083538" lvl="1" indent="-36353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■"/>
              <a:defRPr/>
            </a:pPr>
            <a:r>
              <a:rPr lang="cs-CZ" dirty="0" smtClean="0">
                <a:latin typeface="Arial" charset="0"/>
                <a:cs typeface="Arial" charset="0"/>
              </a:rPr>
              <a:t>Územní přehledy</a:t>
            </a:r>
            <a:endParaRPr lang="cs-CZ" dirty="0">
              <a:latin typeface="Arial" charset="0"/>
              <a:cs typeface="Arial" charset="0"/>
            </a:endParaRPr>
          </a:p>
          <a:p>
            <a:pPr marL="1083538" lvl="1" indent="-36353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■"/>
              <a:defRPr/>
            </a:pPr>
            <a:r>
              <a:rPr lang="cs-CZ" dirty="0" smtClean="0">
                <a:latin typeface="Arial" charset="0"/>
                <a:cs typeface="Arial" charset="0"/>
              </a:rPr>
              <a:t>Mapy</a:t>
            </a:r>
          </a:p>
          <a:p>
            <a:pPr marL="363538" indent="-363538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charset="0"/>
              <a:buChar char="■"/>
              <a:defRPr/>
            </a:pPr>
            <a:r>
              <a:rPr lang="cs-CZ" b="1" dirty="0" smtClean="0">
                <a:latin typeface="Arial" charset="0"/>
                <a:cs typeface="Arial" charset="0"/>
              </a:rPr>
              <a:t>Hromadná ubytovací zařízení ČR – </a:t>
            </a:r>
            <a:r>
              <a:rPr lang="cs-CZ" dirty="0" smtClean="0">
                <a:latin typeface="Arial" charset="0"/>
                <a:cs typeface="Arial" charset="0"/>
                <a:hlinkClick r:id="rId5"/>
              </a:rPr>
              <a:t>https</a:t>
            </a:r>
            <a:r>
              <a:rPr lang="cs-CZ" dirty="0">
                <a:latin typeface="Arial" charset="0"/>
                <a:cs typeface="Arial" charset="0"/>
                <a:hlinkClick r:id="rId5"/>
              </a:rPr>
              <a:t>://</a:t>
            </a:r>
            <a:r>
              <a:rPr lang="cs-CZ" dirty="0" smtClean="0">
                <a:latin typeface="Arial" charset="0"/>
                <a:cs typeface="Arial" charset="0"/>
                <a:hlinkClick r:id="rId5"/>
              </a:rPr>
              <a:t>vdb.czso.cz/huz</a:t>
            </a:r>
            <a:r>
              <a:rPr lang="cs-CZ" dirty="0" smtClean="0">
                <a:latin typeface="Arial" charset="0"/>
                <a:cs typeface="Arial" charset="0"/>
              </a:rPr>
              <a:t> </a:t>
            </a:r>
            <a:endParaRPr lang="cs-CZ" dirty="0">
              <a:latin typeface="Arial" charset="0"/>
              <a:cs typeface="Arial" charset="0"/>
            </a:endParaRPr>
          </a:p>
          <a:p>
            <a:pPr marL="1083538" lvl="1" indent="-36353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■"/>
              <a:defRPr/>
            </a:pPr>
            <a:r>
              <a:rPr lang="cs-CZ" dirty="0" smtClean="0">
                <a:latin typeface="Arial" charset="0"/>
                <a:cs typeface="Arial" charset="0"/>
              </a:rPr>
              <a:t>Formulář pro zápis do registru</a:t>
            </a:r>
          </a:p>
          <a:p>
            <a:pPr marL="1083538" lvl="1" indent="-36353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■"/>
              <a:defRPr/>
            </a:pPr>
            <a:r>
              <a:rPr lang="cs-CZ" dirty="0" smtClean="0">
                <a:latin typeface="Arial" charset="0"/>
                <a:cs typeface="Arial" charset="0"/>
              </a:rPr>
              <a:t>Seznam zařízení za zvolené území, export do XLSX a CSV</a:t>
            </a:r>
            <a:endParaRPr lang="cs-CZ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84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666180" y="180231"/>
            <a:ext cx="9073008" cy="576064"/>
          </a:xfrm>
        </p:spPr>
        <p:txBody>
          <a:bodyPr/>
          <a:lstStyle/>
          <a:p>
            <a:pPr algn="ctr">
              <a:defRPr/>
            </a:pPr>
            <a:r>
              <a:rPr lang="cs-CZ" dirty="0" smtClean="0"/>
              <a:t>REGISTR EKONOMICKÝ SUBJEKTŮ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1" y="1040255"/>
            <a:ext cx="10200000" cy="5760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46" y="1040255"/>
            <a:ext cx="1020000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2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666180" y="180231"/>
            <a:ext cx="9073008" cy="576064"/>
          </a:xfrm>
        </p:spPr>
        <p:txBody>
          <a:bodyPr/>
          <a:lstStyle/>
          <a:p>
            <a:pPr algn="ctr">
              <a:defRPr/>
            </a:pPr>
            <a:r>
              <a:rPr lang="cs-CZ" dirty="0" smtClean="0"/>
              <a:t>HROMADNÁ UBYTOVACÍ ZAŘÍZENÍ ČR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46" y="1040255"/>
            <a:ext cx="10200000" cy="5760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14" y="1040255"/>
            <a:ext cx="1020000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5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666180" y="180231"/>
            <a:ext cx="7882831" cy="576064"/>
          </a:xfrm>
        </p:spPr>
        <p:txBody>
          <a:bodyPr/>
          <a:lstStyle/>
          <a:p>
            <a:pPr algn="ctr">
              <a:defRPr/>
            </a:pPr>
            <a:r>
              <a:rPr lang="cs-CZ" dirty="0" smtClean="0"/>
              <a:t>specializované databáze ČSÚ</a:t>
            </a:r>
            <a:endParaRPr lang="cs-CZ" dirty="0"/>
          </a:p>
        </p:txBody>
      </p:sp>
      <p:sp>
        <p:nvSpPr>
          <p:cNvPr id="4" name="Zástupný symbol pro text 1"/>
          <p:cNvSpPr txBox="1">
            <a:spLocks/>
          </p:cNvSpPr>
          <p:nvPr/>
        </p:nvSpPr>
        <p:spPr bwMode="auto">
          <a:xfrm>
            <a:off x="162124" y="828303"/>
            <a:ext cx="10531276" cy="626469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288000" algn="l" defTabSz="1042988" rtl="0" eaLnBrk="0" fontAlgn="base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 sz="2800" kern="1200">
                <a:solidFill>
                  <a:srgbClr val="006AA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20000" indent="-288000" algn="l" defTabSz="1042988" rtl="0" eaLnBrk="0" fontAlgn="base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 sz="2400" kern="1200">
                <a:solidFill>
                  <a:srgbClr val="006AA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52000" indent="-288000" algn="l" defTabSz="1042988" rtl="0" eaLnBrk="0" fontAlgn="base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 sz="2000" kern="1200">
                <a:solidFill>
                  <a:srgbClr val="006AA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825233" indent="-288000" algn="l" defTabSz="1042988" rtl="0" eaLnBrk="0" fontAlgn="base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 sz="23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346728" indent="-288000" algn="l" defTabSz="1042988" rtl="0" eaLnBrk="0" fontAlgn="base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 sz="23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868222" indent="-260748" algn="l" defTabSz="10429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718" indent="-260748" algn="l" defTabSz="10429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213" indent="-260748" algn="l" defTabSz="10429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708" indent="-260748" algn="l" defTabSz="10429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indent="-363538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charset="0"/>
              <a:buChar char="■"/>
              <a:defRPr/>
            </a:pPr>
            <a:r>
              <a:rPr lang="cs-CZ" b="1" dirty="0" smtClean="0">
                <a:latin typeface="Arial" charset="0"/>
                <a:cs typeface="Arial" charset="0"/>
              </a:rPr>
              <a:t>Databáze národních účtů </a:t>
            </a:r>
            <a:r>
              <a:rPr lang="cs-CZ" dirty="0">
                <a:latin typeface="Arial" charset="0"/>
                <a:cs typeface="Arial" charset="0"/>
                <a:hlinkClick r:id="rId3"/>
              </a:rPr>
              <a:t>https://</a:t>
            </a:r>
            <a:r>
              <a:rPr lang="cs-CZ" dirty="0" smtClean="0">
                <a:latin typeface="Arial" charset="0"/>
                <a:cs typeface="Arial" charset="0"/>
                <a:hlinkClick r:id="rId3"/>
              </a:rPr>
              <a:t>apl.czso.cz/pll/rocenka/rocenka.indexnu</a:t>
            </a:r>
            <a:r>
              <a:rPr lang="cs-CZ" dirty="0" smtClean="0">
                <a:latin typeface="Arial" charset="0"/>
                <a:cs typeface="Arial" charset="0"/>
              </a:rPr>
              <a:t> </a:t>
            </a:r>
          </a:p>
          <a:p>
            <a:pPr marL="363538" indent="-363538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Arial" charset="0"/>
              <a:buChar char="■"/>
              <a:defRPr/>
            </a:pPr>
            <a:r>
              <a:rPr lang="cs-CZ" b="1" dirty="0" smtClean="0">
                <a:latin typeface="Arial" charset="0"/>
                <a:cs typeface="Arial" charset="0"/>
              </a:rPr>
              <a:t>Databáze </a:t>
            </a:r>
            <a:r>
              <a:rPr lang="cs-CZ" b="1" dirty="0">
                <a:latin typeface="Arial" charset="0"/>
                <a:cs typeface="Arial" charset="0"/>
              </a:rPr>
              <a:t>regionálních </a:t>
            </a:r>
            <a:r>
              <a:rPr lang="cs-CZ" b="1" dirty="0" smtClean="0">
                <a:latin typeface="Arial" charset="0"/>
                <a:cs typeface="Arial" charset="0"/>
              </a:rPr>
              <a:t>účtů</a:t>
            </a:r>
            <a:r>
              <a:rPr lang="cs-CZ" dirty="0">
                <a:latin typeface="Arial" charset="0"/>
                <a:cs typeface="Arial" charset="0"/>
              </a:rPr>
              <a:t> </a:t>
            </a:r>
            <a:r>
              <a:rPr lang="cs-CZ" dirty="0" smtClean="0">
                <a:latin typeface="Arial" charset="0"/>
                <a:cs typeface="Arial" charset="0"/>
                <a:hlinkClick r:id="rId4"/>
              </a:rPr>
              <a:t>https</a:t>
            </a:r>
            <a:r>
              <a:rPr lang="cs-CZ" dirty="0">
                <a:latin typeface="Arial" charset="0"/>
                <a:cs typeface="Arial" charset="0"/>
                <a:hlinkClick r:id="rId4"/>
              </a:rPr>
              <a:t>://</a:t>
            </a:r>
            <a:r>
              <a:rPr lang="cs-CZ" dirty="0" smtClean="0">
                <a:latin typeface="Arial" charset="0"/>
                <a:cs typeface="Arial" charset="0"/>
                <a:hlinkClick r:id="rId4"/>
              </a:rPr>
              <a:t>apl.czso.cz/pll/rocenka/rocenka.indexnu_reg</a:t>
            </a:r>
            <a:r>
              <a:rPr lang="cs-CZ" dirty="0" smtClean="0">
                <a:latin typeface="Arial" charset="0"/>
                <a:cs typeface="Arial" charset="0"/>
              </a:rPr>
              <a:t> </a:t>
            </a:r>
          </a:p>
          <a:p>
            <a:pPr marL="363538" indent="-363538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Arial" charset="0"/>
              <a:buChar char="■"/>
              <a:defRPr/>
            </a:pPr>
            <a:r>
              <a:rPr lang="cs-CZ" b="1" dirty="0" smtClean="0">
                <a:latin typeface="Arial" charset="0"/>
                <a:cs typeface="Arial" charset="0"/>
              </a:rPr>
              <a:t>Zahraniční obchod se zbožím </a:t>
            </a:r>
            <a:r>
              <a:rPr lang="cs-CZ" dirty="0">
                <a:latin typeface="Arial" charset="0"/>
                <a:cs typeface="Arial" charset="0"/>
                <a:hlinkClick r:id="rId5"/>
              </a:rPr>
              <a:t>https://</a:t>
            </a:r>
            <a:r>
              <a:rPr lang="cs-CZ" dirty="0" smtClean="0">
                <a:latin typeface="Arial" charset="0"/>
                <a:cs typeface="Arial" charset="0"/>
                <a:hlinkClick r:id="rId5"/>
              </a:rPr>
              <a:t>apl.czso.cz/pll/stazo/STAZO_ZO.STAZO</a:t>
            </a:r>
            <a:endParaRPr lang="cs-CZ" dirty="0">
              <a:latin typeface="Arial" charset="0"/>
              <a:cs typeface="Arial" charset="0"/>
            </a:endParaRPr>
          </a:p>
          <a:p>
            <a:pPr marL="363538" indent="-363538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Arial" charset="0"/>
              <a:buChar char="■"/>
              <a:defRPr/>
            </a:pPr>
            <a:r>
              <a:rPr lang="cs-CZ" b="1" dirty="0" smtClean="0">
                <a:latin typeface="Arial" charset="0"/>
                <a:cs typeface="Arial" charset="0"/>
              </a:rPr>
              <a:t>Pohyb zboží přes hranice </a:t>
            </a:r>
            <a:r>
              <a:rPr lang="cs-CZ" dirty="0">
                <a:latin typeface="Arial" charset="0"/>
                <a:cs typeface="Arial" charset="0"/>
                <a:hlinkClick r:id="rId6"/>
              </a:rPr>
              <a:t>https://</a:t>
            </a:r>
            <a:r>
              <a:rPr lang="cs-CZ" dirty="0" smtClean="0">
                <a:latin typeface="Arial" charset="0"/>
                <a:cs typeface="Arial" charset="0"/>
                <a:hlinkClick r:id="rId6"/>
              </a:rPr>
              <a:t>apl.czso.cz/pll/stazo/STAZO.STAZO</a:t>
            </a:r>
            <a:endParaRPr lang="cs-CZ" dirty="0" smtClean="0">
              <a:latin typeface="Arial" charset="0"/>
              <a:cs typeface="Arial" charset="0"/>
            </a:endParaRPr>
          </a:p>
          <a:p>
            <a:pPr inden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defRPr/>
            </a:pPr>
            <a:endParaRPr lang="cs-CZ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72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666180" y="180231"/>
            <a:ext cx="7882831" cy="576064"/>
          </a:xfrm>
        </p:spPr>
        <p:txBody>
          <a:bodyPr/>
          <a:lstStyle/>
          <a:p>
            <a:pPr algn="ctr">
              <a:defRPr/>
            </a:pPr>
            <a:r>
              <a:rPr lang="cs-CZ" dirty="0" smtClean="0"/>
              <a:t>přehled typů dat ČSÚ</a:t>
            </a:r>
            <a:endParaRPr lang="cs-CZ" dirty="0"/>
          </a:p>
        </p:txBody>
      </p:sp>
      <p:sp>
        <p:nvSpPr>
          <p:cNvPr id="4" name="Zástupný symbol pro text 1"/>
          <p:cNvSpPr txBox="1">
            <a:spLocks/>
          </p:cNvSpPr>
          <p:nvPr/>
        </p:nvSpPr>
        <p:spPr bwMode="auto">
          <a:xfrm>
            <a:off x="162124" y="756295"/>
            <a:ext cx="10531276" cy="626469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288000" algn="l" defTabSz="1042988" rtl="0" eaLnBrk="0" fontAlgn="base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 sz="2800" kern="1200">
                <a:solidFill>
                  <a:srgbClr val="006AA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20000" indent="-288000" algn="l" defTabSz="1042988" rtl="0" eaLnBrk="0" fontAlgn="base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 sz="2400" kern="1200">
                <a:solidFill>
                  <a:srgbClr val="006AA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52000" indent="-288000" algn="l" defTabSz="1042988" rtl="0" eaLnBrk="0" fontAlgn="base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 sz="2000" kern="1200">
                <a:solidFill>
                  <a:srgbClr val="006AA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825233" indent="-288000" algn="l" defTabSz="1042988" rtl="0" eaLnBrk="0" fontAlgn="base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 sz="23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346728" indent="-288000" algn="l" defTabSz="1042988" rtl="0" eaLnBrk="0" fontAlgn="base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 sz="23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868222" indent="-260748" algn="l" defTabSz="10429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718" indent="-260748" algn="l" defTabSz="10429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213" indent="-260748" algn="l" defTabSz="10429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708" indent="-260748" algn="l" defTabSz="10429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indent="-363538">
              <a:lnSpc>
                <a:spcPct val="100000"/>
              </a:lnSpc>
              <a:spcAft>
                <a:spcPts val="0"/>
              </a:spcAft>
              <a:buFont typeface="Arial" charset="0"/>
              <a:buChar char="■"/>
              <a:defRPr/>
            </a:pPr>
            <a:r>
              <a:rPr lang="cs-CZ" b="1" dirty="0" smtClean="0">
                <a:latin typeface="Arial" charset="0"/>
                <a:cs typeface="Arial" charset="0"/>
              </a:rPr>
              <a:t>Statistická data</a:t>
            </a:r>
            <a:endParaRPr lang="cs-CZ" dirty="0" smtClean="0">
              <a:latin typeface="Arial" charset="0"/>
              <a:cs typeface="Arial" charset="0"/>
            </a:endParaRPr>
          </a:p>
          <a:p>
            <a:pPr marL="1083538" lvl="1" indent="-363538">
              <a:lnSpc>
                <a:spcPct val="100000"/>
              </a:lnSpc>
              <a:spcAft>
                <a:spcPts val="600"/>
              </a:spcAft>
              <a:buFont typeface="Arial" charset="0"/>
              <a:buChar char="■"/>
              <a:defRPr/>
            </a:pPr>
            <a:r>
              <a:rPr lang="cs-CZ" dirty="0" smtClean="0">
                <a:latin typeface="Arial" charset="0"/>
                <a:cs typeface="Arial" charset="0"/>
              </a:rPr>
              <a:t>Ceny, HDP, obyvatelstvo, práce, mzdy</a:t>
            </a:r>
            <a:r>
              <a:rPr lang="cs-CZ" dirty="0">
                <a:latin typeface="Arial" charset="0"/>
                <a:cs typeface="Arial" charset="0"/>
              </a:rPr>
              <a:t>, obchod, </a:t>
            </a:r>
            <a:r>
              <a:rPr lang="cs-CZ" dirty="0" smtClean="0">
                <a:latin typeface="Arial" charset="0"/>
                <a:cs typeface="Arial" charset="0"/>
              </a:rPr>
              <a:t>služby, průmysl</a:t>
            </a:r>
            <a:r>
              <a:rPr lang="cs-CZ" dirty="0">
                <a:latin typeface="Arial" charset="0"/>
                <a:cs typeface="Arial" charset="0"/>
              </a:rPr>
              <a:t>, </a:t>
            </a:r>
            <a:r>
              <a:rPr lang="cs-CZ" dirty="0" smtClean="0">
                <a:latin typeface="Arial" charset="0"/>
                <a:cs typeface="Arial" charset="0"/>
              </a:rPr>
              <a:t>energetika, stavebnictví</a:t>
            </a:r>
            <a:r>
              <a:rPr lang="cs-CZ" dirty="0">
                <a:latin typeface="Arial" charset="0"/>
                <a:cs typeface="Arial" charset="0"/>
              </a:rPr>
              <a:t>, zemědělství</a:t>
            </a:r>
            <a:r>
              <a:rPr lang="cs-CZ" dirty="0" smtClean="0">
                <a:latin typeface="Arial" charset="0"/>
                <a:cs typeface="Arial" charset="0"/>
              </a:rPr>
              <a:t>, životní prostředí, a další</a:t>
            </a:r>
          </a:p>
          <a:p>
            <a:pPr marL="1083538" lvl="1" indent="-363538">
              <a:lnSpc>
                <a:spcPct val="100000"/>
              </a:lnSpc>
              <a:spcAft>
                <a:spcPts val="600"/>
              </a:spcAft>
              <a:buFont typeface="Arial" charset="0"/>
              <a:buChar char="■"/>
              <a:defRPr/>
            </a:pPr>
            <a:r>
              <a:rPr lang="cs-CZ" dirty="0" smtClean="0">
                <a:latin typeface="Arial" charset="0"/>
                <a:cs typeface="Arial" charset="0"/>
              </a:rPr>
              <a:t>Regionální databáze KROK a MOS</a:t>
            </a:r>
          </a:p>
          <a:p>
            <a:pPr marL="1083538" lvl="1" indent="-363538">
              <a:lnSpc>
                <a:spcPct val="100000"/>
              </a:lnSpc>
              <a:spcAft>
                <a:spcPts val="600"/>
              </a:spcAft>
              <a:buFont typeface="Arial" charset="0"/>
              <a:buChar char="■"/>
              <a:defRPr/>
            </a:pPr>
            <a:r>
              <a:rPr lang="cs-CZ" dirty="0">
                <a:latin typeface="Arial" charset="0"/>
                <a:cs typeface="Arial" charset="0"/>
              </a:rPr>
              <a:t>Sčítání </a:t>
            </a:r>
            <a:r>
              <a:rPr lang="cs-CZ" dirty="0" smtClean="0">
                <a:latin typeface="Arial" charset="0"/>
                <a:cs typeface="Arial" charset="0"/>
              </a:rPr>
              <a:t>lidu</a:t>
            </a:r>
          </a:p>
          <a:p>
            <a:pPr marL="363538" indent="-363538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charset="0"/>
              <a:buChar char="■"/>
              <a:defRPr/>
            </a:pPr>
            <a:r>
              <a:rPr lang="cs-CZ" b="1" dirty="0">
                <a:latin typeface="Arial" charset="0"/>
                <a:cs typeface="Arial" charset="0"/>
              </a:rPr>
              <a:t>Metadata </a:t>
            </a:r>
          </a:p>
          <a:p>
            <a:pPr marL="1177200" lvl="1" indent="-457200">
              <a:lnSpc>
                <a:spcPct val="100000"/>
              </a:lnSpc>
              <a:spcAft>
                <a:spcPts val="600"/>
              </a:spcAft>
              <a:defRPr/>
            </a:pPr>
            <a:r>
              <a:rPr lang="cs-CZ" dirty="0">
                <a:latin typeface="Arial" charset="0"/>
                <a:cs typeface="Arial" charset="0"/>
              </a:rPr>
              <a:t>Ukazatele</a:t>
            </a:r>
          </a:p>
          <a:p>
            <a:pPr marL="1177200" lvl="1" indent="-457200">
              <a:lnSpc>
                <a:spcPct val="100000"/>
              </a:lnSpc>
              <a:spcAft>
                <a:spcPts val="600"/>
              </a:spcAft>
              <a:defRPr/>
            </a:pPr>
            <a:r>
              <a:rPr lang="cs-CZ" dirty="0">
                <a:latin typeface="Arial" charset="0"/>
                <a:cs typeface="Arial" charset="0"/>
              </a:rPr>
              <a:t>Klasifikace</a:t>
            </a:r>
          </a:p>
          <a:p>
            <a:pPr marL="1177200" lvl="1" indent="-457200">
              <a:lnSpc>
                <a:spcPct val="100000"/>
              </a:lnSpc>
              <a:spcAft>
                <a:spcPts val="600"/>
              </a:spcAft>
              <a:defRPr/>
            </a:pPr>
            <a:r>
              <a:rPr lang="cs-CZ" dirty="0">
                <a:latin typeface="Arial" charset="0"/>
                <a:cs typeface="Arial" charset="0"/>
              </a:rPr>
              <a:t>Číselníky a vazby mezi položkami a číselníky</a:t>
            </a:r>
          </a:p>
          <a:p>
            <a:pPr marL="363538" indent="-363538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charset="0"/>
              <a:buChar char="■"/>
              <a:defRPr/>
            </a:pPr>
            <a:r>
              <a:rPr lang="cs-CZ" b="1" dirty="0" err="1" smtClean="0">
                <a:latin typeface="Arial" charset="0"/>
                <a:cs typeface="Arial" charset="0"/>
              </a:rPr>
              <a:t>Geodata</a:t>
            </a:r>
            <a:endParaRPr lang="cs-CZ" b="1" dirty="0">
              <a:latin typeface="Arial" charset="0"/>
              <a:cs typeface="Arial" charset="0"/>
            </a:endParaRPr>
          </a:p>
          <a:p>
            <a:pPr marL="1083538" lvl="1" indent="-363538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charset="0"/>
              <a:buChar char="■"/>
              <a:defRPr/>
            </a:pPr>
            <a:r>
              <a:rPr lang="cs-CZ" dirty="0" smtClean="0">
                <a:latin typeface="Arial" charset="0"/>
                <a:cs typeface="Arial" charset="0"/>
              </a:rPr>
              <a:t>Geografické informace, územní struktury, číselníky, </a:t>
            </a:r>
            <a:r>
              <a:rPr lang="cs-CZ" dirty="0" err="1" smtClean="0">
                <a:latin typeface="Arial" charset="0"/>
                <a:cs typeface="Arial" charset="0"/>
              </a:rPr>
              <a:t>gridy</a:t>
            </a:r>
            <a:endParaRPr lang="cs-CZ" dirty="0" smtClean="0">
              <a:latin typeface="Arial" charset="0"/>
              <a:cs typeface="Arial" charset="0"/>
            </a:endParaRPr>
          </a:p>
          <a:p>
            <a:pPr marL="1083538" lvl="1" indent="-363538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charset="0"/>
              <a:buChar char="■"/>
              <a:defRPr/>
            </a:pPr>
            <a:r>
              <a:rPr lang="cs-CZ" dirty="0" smtClean="0">
                <a:latin typeface="Arial" charset="0"/>
                <a:cs typeface="Arial" charset="0"/>
              </a:rPr>
              <a:t>Vybrané statistické informace</a:t>
            </a:r>
          </a:p>
        </p:txBody>
      </p:sp>
    </p:spTree>
    <p:extLst>
      <p:ext uri="{BB962C8B-B14F-4D97-AF65-F5344CB8AC3E}">
        <p14:creationId xmlns:p14="http://schemas.microsoft.com/office/powerpoint/2010/main" val="293320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666180" y="180231"/>
            <a:ext cx="9073008" cy="576064"/>
          </a:xfrm>
        </p:spPr>
        <p:txBody>
          <a:bodyPr/>
          <a:lstStyle/>
          <a:p>
            <a:pPr algn="ctr">
              <a:defRPr/>
            </a:pPr>
            <a:r>
              <a:rPr lang="cs-CZ" dirty="0" smtClean="0"/>
              <a:t>DATABÁZE REGIONÁLNÍCH ÚČTŮ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14" y="1040255"/>
            <a:ext cx="10200000" cy="57600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82" y="1040255"/>
            <a:ext cx="1020000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666180" y="180231"/>
            <a:ext cx="9073008" cy="576064"/>
          </a:xfrm>
        </p:spPr>
        <p:txBody>
          <a:bodyPr/>
          <a:lstStyle/>
          <a:p>
            <a:pPr algn="ctr">
              <a:defRPr/>
            </a:pPr>
            <a:r>
              <a:rPr lang="cs-CZ" dirty="0" smtClean="0"/>
              <a:t>ZAHRANIČNÍ OBCHOD SE ZBOŽÍM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82" y="1040255"/>
            <a:ext cx="10200000" cy="5760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46" y="1040255"/>
            <a:ext cx="1020000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9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666180" y="180231"/>
            <a:ext cx="7882831" cy="576064"/>
          </a:xfrm>
        </p:spPr>
        <p:txBody>
          <a:bodyPr/>
          <a:lstStyle/>
          <a:p>
            <a:pPr algn="ctr">
              <a:defRPr/>
            </a:pPr>
            <a:r>
              <a:rPr lang="cs-CZ" dirty="0" smtClean="0"/>
              <a:t>katalog produktů ČSÚ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40" y="900311"/>
            <a:ext cx="10200000" cy="57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80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666180" y="180231"/>
            <a:ext cx="9073008" cy="576064"/>
          </a:xfrm>
        </p:spPr>
        <p:txBody>
          <a:bodyPr/>
          <a:lstStyle/>
          <a:p>
            <a:pPr algn="ctr">
              <a:defRPr/>
            </a:pPr>
            <a:r>
              <a:rPr lang="cs-CZ" dirty="0" smtClean="0"/>
              <a:t>katalog produktů ČSÚ – FILTRY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40" y="900311"/>
            <a:ext cx="10200000" cy="57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7521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24702" y="180231"/>
            <a:ext cx="10062558" cy="576064"/>
          </a:xfrm>
        </p:spPr>
        <p:txBody>
          <a:bodyPr/>
          <a:lstStyle/>
          <a:p>
            <a:pPr algn="ctr">
              <a:defRPr/>
            </a:pPr>
            <a:r>
              <a:rPr lang="cs-CZ" dirty="0" smtClean="0"/>
              <a:t>katalog produktů – otevřená data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02" y="900311"/>
            <a:ext cx="1020000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3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522164" y="180231"/>
            <a:ext cx="9577064" cy="648072"/>
          </a:xfrm>
        </p:spPr>
        <p:txBody>
          <a:bodyPr/>
          <a:lstStyle/>
          <a:p>
            <a:pPr algn="ctr"/>
            <a:r>
              <a:rPr lang="cs-CZ" dirty="0" smtClean="0"/>
              <a:t>datová sada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953" y="828303"/>
            <a:ext cx="6253485" cy="571412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875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522164" y="180231"/>
            <a:ext cx="9577064" cy="648072"/>
          </a:xfrm>
        </p:spPr>
        <p:txBody>
          <a:bodyPr/>
          <a:lstStyle/>
          <a:p>
            <a:pPr algn="ctr"/>
            <a:r>
              <a:rPr lang="cs-CZ" dirty="0" smtClean="0"/>
              <a:t>dokumentace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696" y="828302"/>
            <a:ext cx="5314074" cy="6120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6610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522164" y="180231"/>
            <a:ext cx="9577064" cy="648072"/>
          </a:xfrm>
        </p:spPr>
        <p:txBody>
          <a:bodyPr/>
          <a:lstStyle/>
          <a:p>
            <a:pPr algn="ctr"/>
            <a:r>
              <a:rPr lang="cs-CZ" dirty="0" smtClean="0"/>
              <a:t>dokumentace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196" y="828303"/>
            <a:ext cx="5355000" cy="6120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4160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522164" y="180231"/>
            <a:ext cx="9577064" cy="648072"/>
          </a:xfrm>
        </p:spPr>
        <p:txBody>
          <a:bodyPr/>
          <a:lstStyle/>
          <a:p>
            <a:pPr algn="ctr"/>
            <a:r>
              <a:rPr lang="cs-CZ" dirty="0" smtClean="0"/>
              <a:t>dokumentace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758" y="828303"/>
            <a:ext cx="5277875" cy="6120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528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522164" y="180231"/>
            <a:ext cx="9577064" cy="648072"/>
          </a:xfrm>
        </p:spPr>
        <p:txBody>
          <a:bodyPr/>
          <a:lstStyle/>
          <a:p>
            <a:pPr algn="ctr"/>
            <a:r>
              <a:rPr lang="cs-CZ" dirty="0" smtClean="0"/>
              <a:t>technické schéma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146" y="828303"/>
            <a:ext cx="7159100" cy="598749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1508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666180" y="180231"/>
            <a:ext cx="7882831" cy="576064"/>
          </a:xfrm>
        </p:spPr>
        <p:txBody>
          <a:bodyPr/>
          <a:lstStyle/>
          <a:p>
            <a:pPr algn="ctr">
              <a:defRPr/>
            </a:pPr>
            <a:r>
              <a:rPr lang="cs-CZ" dirty="0" smtClean="0"/>
              <a:t>PŘEHLED TYPŮ dat </a:t>
            </a:r>
            <a:r>
              <a:rPr lang="cs-CZ" dirty="0" err="1" smtClean="0"/>
              <a:t>čsú</a:t>
            </a:r>
            <a:endParaRPr lang="cs-CZ" dirty="0"/>
          </a:p>
        </p:txBody>
      </p:sp>
      <p:sp>
        <p:nvSpPr>
          <p:cNvPr id="4" name="Zástupný symbol pro text 1"/>
          <p:cNvSpPr txBox="1">
            <a:spLocks/>
          </p:cNvSpPr>
          <p:nvPr/>
        </p:nvSpPr>
        <p:spPr bwMode="auto">
          <a:xfrm>
            <a:off x="162124" y="756295"/>
            <a:ext cx="10531276" cy="626469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288000" algn="l" defTabSz="1042988" rtl="0" eaLnBrk="0" fontAlgn="base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 sz="2800" kern="1200">
                <a:solidFill>
                  <a:srgbClr val="006AA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20000" indent="-288000" algn="l" defTabSz="1042988" rtl="0" eaLnBrk="0" fontAlgn="base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 sz="2400" kern="1200">
                <a:solidFill>
                  <a:srgbClr val="006AA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52000" indent="-288000" algn="l" defTabSz="1042988" rtl="0" eaLnBrk="0" fontAlgn="base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 sz="2000" kern="1200">
                <a:solidFill>
                  <a:srgbClr val="006AA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825233" indent="-288000" algn="l" defTabSz="1042988" rtl="0" eaLnBrk="0" fontAlgn="base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 sz="23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346728" indent="-288000" algn="l" defTabSz="1042988" rtl="0" eaLnBrk="0" fontAlgn="base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 sz="23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868222" indent="-260748" algn="l" defTabSz="10429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718" indent="-260748" algn="l" defTabSz="10429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213" indent="-260748" algn="l" defTabSz="10429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708" indent="-260748" algn="l" defTabSz="10429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indent="-363538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charset="0"/>
              <a:buChar char="■"/>
              <a:defRPr/>
            </a:pPr>
            <a:r>
              <a:rPr lang="cs-CZ" b="1" dirty="0" smtClean="0">
                <a:latin typeface="Arial" charset="0"/>
                <a:cs typeface="Arial" charset="0"/>
              </a:rPr>
              <a:t>Registry</a:t>
            </a:r>
            <a:endParaRPr lang="cs-CZ" b="1" dirty="0">
              <a:latin typeface="Arial" charset="0"/>
              <a:cs typeface="Arial" charset="0"/>
            </a:endParaRPr>
          </a:p>
          <a:p>
            <a:pPr marL="1177200" lvl="1" indent="-457200">
              <a:lnSpc>
                <a:spcPct val="100000"/>
              </a:lnSpc>
              <a:spcAft>
                <a:spcPts val="600"/>
              </a:spcAft>
              <a:defRPr/>
            </a:pPr>
            <a:r>
              <a:rPr lang="cs-CZ" b="1" dirty="0" smtClean="0">
                <a:latin typeface="Arial" charset="0"/>
                <a:cs typeface="Arial" charset="0"/>
              </a:rPr>
              <a:t>Registr ekonomických subjektů (RES) </a:t>
            </a:r>
            <a:r>
              <a:rPr lang="cs-CZ" dirty="0" smtClean="0">
                <a:latin typeface="Arial" charset="0"/>
                <a:cs typeface="Arial" charset="0"/>
              </a:rPr>
              <a:t>– seznam subjektů, </a:t>
            </a:r>
            <a:br>
              <a:rPr lang="cs-CZ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>ekonomické činnosti a právní formy registrovaných subjektů</a:t>
            </a:r>
          </a:p>
          <a:p>
            <a:pPr marL="1177200" lvl="1" indent="-457200">
              <a:lnSpc>
                <a:spcPct val="100000"/>
              </a:lnSpc>
              <a:spcAft>
                <a:spcPts val="600"/>
              </a:spcAft>
              <a:defRPr/>
            </a:pPr>
            <a:r>
              <a:rPr lang="cs-CZ" b="1" dirty="0" smtClean="0">
                <a:latin typeface="Arial" charset="0"/>
                <a:cs typeface="Arial" charset="0"/>
              </a:rPr>
              <a:t>Registr sčítacích obvodů a budov (RSO)</a:t>
            </a:r>
            <a:r>
              <a:rPr lang="cs-CZ" dirty="0">
                <a:latin typeface="Arial" charset="0"/>
                <a:cs typeface="Arial" charset="0"/>
              </a:rPr>
              <a:t> - data popisného a geografického charakteru o evidovaných budovách, adresách a územních identifikacích.</a:t>
            </a:r>
            <a:r>
              <a:rPr lang="cs-CZ" b="1" dirty="0" smtClean="0">
                <a:latin typeface="Arial" charset="0"/>
                <a:cs typeface="Arial" charset="0"/>
              </a:rPr>
              <a:t> </a:t>
            </a:r>
          </a:p>
          <a:p>
            <a:pPr marL="1177200" lvl="1" indent="-457200">
              <a:lnSpc>
                <a:spcPct val="100000"/>
              </a:lnSpc>
              <a:spcAft>
                <a:spcPts val="600"/>
              </a:spcAft>
              <a:defRPr/>
            </a:pPr>
            <a:r>
              <a:rPr lang="cs-CZ" b="1" dirty="0" smtClean="0">
                <a:latin typeface="Arial" charset="0"/>
                <a:cs typeface="Arial" charset="0"/>
              </a:rPr>
              <a:t>Ubytovací zařízení ČR</a:t>
            </a:r>
            <a:r>
              <a:rPr lang="cs-CZ" dirty="0">
                <a:latin typeface="Arial" charset="0"/>
                <a:cs typeface="Arial" charset="0"/>
              </a:rPr>
              <a:t> - registr hromadných ubytovacích </a:t>
            </a:r>
            <a:r>
              <a:rPr lang="cs-CZ" dirty="0" smtClean="0">
                <a:latin typeface="Arial" charset="0"/>
                <a:cs typeface="Arial" charset="0"/>
              </a:rPr>
              <a:t>zařízení</a:t>
            </a:r>
            <a:endParaRPr lang="cs-CZ" b="1" dirty="0">
              <a:latin typeface="Arial" charset="0"/>
              <a:cs typeface="Arial" charset="0"/>
            </a:endParaRPr>
          </a:p>
          <a:p>
            <a:pPr marL="363538" indent="-363538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charset="0"/>
              <a:buChar char="■"/>
              <a:defRPr/>
            </a:pPr>
            <a:r>
              <a:rPr lang="cs-CZ" b="1" dirty="0">
                <a:latin typeface="Arial" charset="0"/>
                <a:cs typeface="Arial" charset="0"/>
              </a:rPr>
              <a:t>Volby </a:t>
            </a:r>
          </a:p>
          <a:p>
            <a:pPr marL="1083538" lvl="1" indent="-363538">
              <a:lnSpc>
                <a:spcPct val="100000"/>
              </a:lnSpc>
              <a:spcAft>
                <a:spcPts val="600"/>
              </a:spcAft>
              <a:buFont typeface="Arial" charset="0"/>
              <a:buChar char="■"/>
              <a:defRPr/>
            </a:pPr>
            <a:r>
              <a:rPr lang="cs-CZ" dirty="0" smtClean="0">
                <a:latin typeface="Arial" charset="0"/>
                <a:cs typeface="Arial" charset="0"/>
              </a:rPr>
              <a:t>Výsledky</a:t>
            </a:r>
          </a:p>
          <a:p>
            <a:pPr marL="1083538" lvl="1" indent="-363538">
              <a:lnSpc>
                <a:spcPct val="100000"/>
              </a:lnSpc>
              <a:spcAft>
                <a:spcPts val="600"/>
              </a:spcAft>
              <a:buFont typeface="Arial" charset="0"/>
              <a:buChar char="■"/>
              <a:defRPr/>
            </a:pPr>
            <a:r>
              <a:rPr lang="cs-CZ" dirty="0" smtClean="0">
                <a:latin typeface="Arial" charset="0"/>
                <a:cs typeface="Arial" charset="0"/>
              </a:rPr>
              <a:t>Registry</a:t>
            </a:r>
          </a:p>
          <a:p>
            <a:pPr marL="1083538" lvl="1" indent="-363538">
              <a:lnSpc>
                <a:spcPct val="100000"/>
              </a:lnSpc>
              <a:spcAft>
                <a:spcPts val="600"/>
              </a:spcAft>
              <a:buFont typeface="Arial" charset="0"/>
              <a:buChar char="■"/>
              <a:defRPr/>
            </a:pPr>
            <a:r>
              <a:rPr lang="cs-CZ" dirty="0" smtClean="0">
                <a:latin typeface="Arial" charset="0"/>
                <a:cs typeface="Arial" charset="0"/>
              </a:rPr>
              <a:t>Číselníky</a:t>
            </a:r>
          </a:p>
          <a:p>
            <a:pPr marL="1083538" lvl="1" indent="-363538">
              <a:lnSpc>
                <a:spcPct val="100000"/>
              </a:lnSpc>
              <a:spcAft>
                <a:spcPts val="600"/>
              </a:spcAft>
              <a:buFont typeface="Arial" charset="0"/>
              <a:buChar char="■"/>
              <a:defRPr/>
            </a:pPr>
            <a:r>
              <a:rPr lang="cs-CZ" dirty="0" smtClean="0">
                <a:latin typeface="Arial" charset="0"/>
                <a:cs typeface="Arial" charset="0"/>
              </a:rPr>
              <a:t>Územní hranice (</a:t>
            </a:r>
            <a:r>
              <a:rPr lang="cs-CZ" dirty="0" err="1" smtClean="0">
                <a:latin typeface="Arial" charset="0"/>
                <a:cs typeface="Arial" charset="0"/>
              </a:rPr>
              <a:t>geodata</a:t>
            </a:r>
            <a:r>
              <a:rPr lang="cs-CZ" dirty="0" smtClean="0">
                <a:latin typeface="Arial" charset="0"/>
                <a:cs typeface="Arial" charset="0"/>
              </a:rPr>
              <a:t>)</a:t>
            </a:r>
            <a:endParaRPr lang="cs-CZ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61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522164" y="180231"/>
            <a:ext cx="9577064" cy="648072"/>
          </a:xfrm>
        </p:spPr>
        <p:txBody>
          <a:bodyPr/>
          <a:lstStyle/>
          <a:p>
            <a:pPr algn="ctr"/>
            <a:r>
              <a:rPr lang="cs-CZ" dirty="0" smtClean="0"/>
              <a:t>datový soubor v csv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79" y="972319"/>
            <a:ext cx="10168434" cy="521046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8654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40" y="1332359"/>
            <a:ext cx="10116962" cy="4744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522164" y="180231"/>
            <a:ext cx="9577064" cy="648072"/>
          </a:xfrm>
        </p:spPr>
        <p:txBody>
          <a:bodyPr/>
          <a:lstStyle/>
          <a:p>
            <a:pPr algn="ctr"/>
            <a:r>
              <a:rPr lang="cs-CZ" dirty="0" smtClean="0"/>
              <a:t>import csv DO </a:t>
            </a:r>
            <a:r>
              <a:rPr lang="cs-CZ" dirty="0" err="1" smtClean="0"/>
              <a:t>excelu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83476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522164" y="180231"/>
            <a:ext cx="9577064" cy="648072"/>
          </a:xfrm>
        </p:spPr>
        <p:txBody>
          <a:bodyPr/>
          <a:lstStyle/>
          <a:p>
            <a:pPr algn="ctr"/>
            <a:r>
              <a:rPr lang="cs-CZ" dirty="0" smtClean="0"/>
              <a:t>problém v datech?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09" y="1476375"/>
            <a:ext cx="9735638" cy="11662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7711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276" y="1044327"/>
            <a:ext cx="8064896" cy="56300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522164" y="180231"/>
            <a:ext cx="9577064" cy="648072"/>
          </a:xfrm>
        </p:spPr>
        <p:txBody>
          <a:bodyPr/>
          <a:lstStyle/>
          <a:p>
            <a:pPr algn="ctr"/>
            <a:r>
              <a:rPr lang="cs-CZ" dirty="0" smtClean="0"/>
              <a:t>prověřte kódy a číselníky</a:t>
            </a:r>
          </a:p>
        </p:txBody>
      </p:sp>
    </p:spTree>
    <p:extLst>
      <p:ext uri="{BB962C8B-B14F-4D97-AF65-F5344CB8AC3E}">
        <p14:creationId xmlns:p14="http://schemas.microsoft.com/office/powerpoint/2010/main" val="184196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522164" y="180231"/>
            <a:ext cx="9577064" cy="648072"/>
          </a:xfrm>
        </p:spPr>
        <p:txBody>
          <a:bodyPr/>
          <a:lstStyle/>
          <a:p>
            <a:pPr algn="ctr"/>
            <a:r>
              <a:rPr lang="cs-CZ" dirty="0" smtClean="0"/>
              <a:t>ÚZEMNÍ číselníky a kódy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18" y="828303"/>
            <a:ext cx="6392356" cy="612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Obdélník 2"/>
          <p:cNvSpPr/>
          <p:nvPr/>
        </p:nvSpPr>
        <p:spPr>
          <a:xfrm>
            <a:off x="2538388" y="6516935"/>
            <a:ext cx="2772308" cy="4313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158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522164" y="180231"/>
            <a:ext cx="9577064" cy="648072"/>
          </a:xfrm>
        </p:spPr>
        <p:txBody>
          <a:bodyPr/>
          <a:lstStyle/>
          <a:p>
            <a:pPr algn="ctr"/>
            <a:r>
              <a:rPr lang="cs-CZ" dirty="0" smtClean="0"/>
              <a:t>struktura území </a:t>
            </a:r>
            <a:r>
              <a:rPr lang="cs-CZ" dirty="0" err="1" smtClean="0"/>
              <a:t>čr</a:t>
            </a:r>
            <a:r>
              <a:rPr lang="cs-CZ" dirty="0" smtClean="0"/>
              <a:t> v csv</a:t>
            </a:r>
          </a:p>
        </p:txBody>
      </p:sp>
      <p:sp>
        <p:nvSpPr>
          <p:cNvPr id="7" name="Zástupný symbol pro text 1"/>
          <p:cNvSpPr txBox="1">
            <a:spLocks/>
          </p:cNvSpPr>
          <p:nvPr/>
        </p:nvSpPr>
        <p:spPr bwMode="auto">
          <a:xfrm>
            <a:off x="162124" y="756295"/>
            <a:ext cx="10531276" cy="608496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288000" algn="l" defTabSz="1042988" rtl="0" eaLnBrk="0" fontAlgn="base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 sz="2800" kern="1200">
                <a:solidFill>
                  <a:srgbClr val="006AA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20000" indent="-288000" algn="l" defTabSz="1042988" rtl="0" eaLnBrk="0" fontAlgn="base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 sz="2400" kern="1200">
                <a:solidFill>
                  <a:srgbClr val="006AA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52000" indent="-288000" algn="l" defTabSz="1042988" rtl="0" eaLnBrk="0" fontAlgn="base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 sz="2000" kern="1200">
                <a:solidFill>
                  <a:srgbClr val="006AA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825233" indent="-288000" algn="l" defTabSz="1042988" rtl="0" eaLnBrk="0" fontAlgn="base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 sz="23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346728" indent="-288000" algn="l" defTabSz="1042988" rtl="0" eaLnBrk="0" fontAlgn="base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 sz="23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868222" indent="-260748" algn="l" defTabSz="10429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718" indent="-260748" algn="l" defTabSz="10429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213" indent="-260748" algn="l" defTabSz="10429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708" indent="-260748" algn="l" defTabSz="10429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indent="-363538">
              <a:lnSpc>
                <a:spcPct val="100000"/>
              </a:lnSpc>
              <a:spcAft>
                <a:spcPts val="0"/>
              </a:spcAft>
              <a:buFont typeface="Arial" charset="0"/>
              <a:buChar char="■"/>
              <a:defRPr/>
            </a:pPr>
            <a:r>
              <a:rPr lang="cs-CZ" b="1" dirty="0" smtClean="0">
                <a:latin typeface="Arial" charset="0"/>
                <a:cs typeface="Arial" charset="0"/>
              </a:rPr>
              <a:t>Obce a jejich příslušnost do nadřazených území</a:t>
            </a:r>
          </a:p>
          <a:p>
            <a:pPr marL="363538" indent="-363538">
              <a:lnSpc>
                <a:spcPct val="100000"/>
              </a:lnSpc>
              <a:spcAft>
                <a:spcPts val="0"/>
              </a:spcAft>
              <a:buFont typeface="Arial" charset="0"/>
              <a:buChar char="■"/>
              <a:defRPr/>
            </a:pPr>
            <a:endParaRPr lang="cs-CZ" b="1" dirty="0" smtClean="0">
              <a:latin typeface="Arial" charset="0"/>
              <a:cs typeface="Arial" charset="0"/>
            </a:endParaRPr>
          </a:p>
          <a:p>
            <a:pPr marL="363538" indent="-363538">
              <a:lnSpc>
                <a:spcPct val="100000"/>
              </a:lnSpc>
              <a:spcAft>
                <a:spcPts val="0"/>
              </a:spcAft>
              <a:buFont typeface="Arial" charset="0"/>
              <a:buChar char="■"/>
              <a:defRPr/>
            </a:pPr>
            <a:r>
              <a:rPr lang="cs-CZ" b="1" dirty="0" smtClean="0">
                <a:latin typeface="Arial" charset="0"/>
                <a:cs typeface="Arial" charset="0"/>
              </a:rPr>
              <a:t>Převodník </a:t>
            </a:r>
            <a:r>
              <a:rPr lang="cs-CZ" b="1" dirty="0">
                <a:latin typeface="Arial" charset="0"/>
                <a:cs typeface="Arial" charset="0"/>
              </a:rPr>
              <a:t>kódů území mezi ČSÚ a </a:t>
            </a:r>
            <a:r>
              <a:rPr lang="cs-CZ" b="1" dirty="0" smtClean="0">
                <a:latin typeface="Arial" charset="0"/>
                <a:cs typeface="Arial" charset="0"/>
              </a:rPr>
              <a:t>RÚIAN</a:t>
            </a:r>
            <a:endParaRPr lang="cs-CZ" dirty="0">
              <a:latin typeface="Arial" charset="0"/>
              <a:cs typeface="Arial" charset="0"/>
            </a:endParaRPr>
          </a:p>
          <a:p>
            <a:pPr marL="363538" indent="-363538">
              <a:lnSpc>
                <a:spcPct val="100000"/>
              </a:lnSpc>
              <a:spcAft>
                <a:spcPts val="0"/>
              </a:spcAft>
              <a:buFont typeface="Arial" charset="0"/>
              <a:buChar char="■"/>
              <a:defRPr/>
            </a:pPr>
            <a:endParaRPr lang="cs-CZ" b="1" dirty="0" smtClean="0">
              <a:latin typeface="Arial" charset="0"/>
              <a:cs typeface="Arial" charset="0"/>
            </a:endParaRPr>
          </a:p>
          <a:p>
            <a:pPr marL="363538" indent="-363538">
              <a:lnSpc>
                <a:spcPct val="100000"/>
              </a:lnSpc>
              <a:spcAft>
                <a:spcPts val="0"/>
              </a:spcAft>
              <a:buFont typeface="Arial" charset="0"/>
              <a:buChar char="■"/>
              <a:defRPr/>
            </a:pPr>
            <a:r>
              <a:rPr lang="pl-PL" b="1" dirty="0" smtClean="0">
                <a:latin typeface="Arial" charset="0"/>
                <a:cs typeface="Arial" charset="0"/>
              </a:rPr>
              <a:t>Odkazy </a:t>
            </a:r>
            <a:r>
              <a:rPr lang="pl-PL" b="1" dirty="0">
                <a:latin typeface="Arial" charset="0"/>
                <a:cs typeface="Arial" charset="0"/>
              </a:rPr>
              <a:t>na další informace o obci v </a:t>
            </a:r>
            <a:r>
              <a:rPr lang="pl-PL" b="1" dirty="0" smtClean="0">
                <a:latin typeface="Arial" charset="0"/>
                <a:cs typeface="Arial" charset="0"/>
              </a:rPr>
              <a:t>Registru sčítacích obvodů (</a:t>
            </a:r>
            <a:r>
              <a:rPr lang="pl-PL" b="1" dirty="0" smtClean="0">
                <a:latin typeface="Arial" charset="0"/>
                <a:cs typeface="Arial" charset="0"/>
                <a:hlinkClick r:id="rId3"/>
              </a:rPr>
              <a:t>RSO</a:t>
            </a:r>
            <a:r>
              <a:rPr lang="pl-PL" b="1" dirty="0" smtClean="0">
                <a:latin typeface="Arial" charset="0"/>
                <a:cs typeface="Arial" charset="0"/>
              </a:rPr>
              <a:t>) a </a:t>
            </a:r>
            <a:r>
              <a:rPr lang="pl-PL" b="1" dirty="0">
                <a:latin typeface="Arial" charset="0"/>
                <a:cs typeface="Arial" charset="0"/>
              </a:rPr>
              <a:t>v metainformačním </a:t>
            </a:r>
            <a:r>
              <a:rPr lang="pl-PL" b="1" dirty="0" smtClean="0">
                <a:latin typeface="Arial" charset="0"/>
                <a:cs typeface="Arial" charset="0"/>
              </a:rPr>
              <a:t>systému ČSÚ (</a:t>
            </a:r>
            <a:r>
              <a:rPr lang="pl-PL" b="1" dirty="0" smtClean="0">
                <a:latin typeface="Arial" charset="0"/>
                <a:cs typeface="Arial" charset="0"/>
                <a:hlinkClick r:id="rId4"/>
              </a:rPr>
              <a:t>SMS</a:t>
            </a:r>
            <a:r>
              <a:rPr lang="pl-PL" b="1" dirty="0" smtClean="0">
                <a:latin typeface="Arial" charset="0"/>
                <a:cs typeface="Arial" charset="0"/>
              </a:rPr>
              <a:t>)</a:t>
            </a:r>
            <a:r>
              <a:rPr lang="cs-CZ" b="1" dirty="0" smtClean="0">
                <a:latin typeface="Arial" charset="0"/>
                <a:cs typeface="Arial" charset="0"/>
              </a:rPr>
              <a:t> </a:t>
            </a:r>
          </a:p>
          <a:p>
            <a:pPr lvl="2"/>
            <a:r>
              <a:rPr lang="cs-CZ" sz="2400" dirty="0"/>
              <a:t>Nadřazená území, senátní obvod</a:t>
            </a:r>
          </a:p>
          <a:p>
            <a:pPr lvl="2"/>
            <a:r>
              <a:rPr lang="cs-CZ" sz="2400" dirty="0"/>
              <a:t>Skloňování názvu </a:t>
            </a:r>
            <a:r>
              <a:rPr lang="cs-CZ" sz="2400" dirty="0" smtClean="0"/>
              <a:t>obce (např. Senice </a:t>
            </a:r>
            <a:r>
              <a:rPr lang="cs-CZ" sz="2400" dirty="0"/>
              <a:t>na Hané) </a:t>
            </a:r>
          </a:p>
          <a:p>
            <a:pPr lvl="2"/>
            <a:r>
              <a:rPr lang="cs-CZ" sz="2400" dirty="0"/>
              <a:t>Základní statistické údaje </a:t>
            </a:r>
          </a:p>
          <a:p>
            <a:pPr lvl="2"/>
            <a:r>
              <a:rPr lang="cs-CZ" sz="2400" dirty="0"/>
              <a:t>Popis vlajky a znaku obce</a:t>
            </a:r>
          </a:p>
          <a:p>
            <a:pPr lvl="2"/>
            <a:r>
              <a:rPr lang="cs-CZ" sz="2400" dirty="0"/>
              <a:t>Podřízená území</a:t>
            </a:r>
          </a:p>
          <a:p>
            <a:pPr lvl="2"/>
            <a:r>
              <a:rPr lang="cs-CZ" sz="2400" dirty="0"/>
              <a:t>Seznam </a:t>
            </a:r>
            <a:r>
              <a:rPr lang="cs-CZ" sz="2400" dirty="0" smtClean="0"/>
              <a:t>budov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1744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98" y="964088"/>
            <a:ext cx="9154803" cy="56776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Zástupný symbol pro text 2"/>
          <p:cNvSpPr txBox="1">
            <a:spLocks/>
          </p:cNvSpPr>
          <p:nvPr/>
        </p:nvSpPr>
        <p:spPr>
          <a:xfrm>
            <a:off x="738188" y="252239"/>
            <a:ext cx="9361040" cy="61118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600" b="1" kern="1200" cap="all" baseline="0">
                <a:solidFill>
                  <a:srgbClr val="006AA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46138" indent="-325438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33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03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222" indent="-260748" algn="l" defTabSz="10429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718" indent="-260748" algn="l" defTabSz="10429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213" indent="-260748" algn="l" defTabSz="10429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708" indent="-260748" algn="l" defTabSz="10429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altLang="cs-CZ" dirty="0"/>
              <a:t>registr ekonomických subjektů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491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450157" y="324247"/>
            <a:ext cx="9361040" cy="576064"/>
          </a:xfrm>
        </p:spPr>
        <p:txBody>
          <a:bodyPr/>
          <a:lstStyle/>
          <a:p>
            <a:pPr algn="ctr">
              <a:defRPr/>
            </a:pPr>
            <a:r>
              <a:rPr lang="cs-CZ" dirty="0" smtClean="0"/>
              <a:t>data za města a obce (</a:t>
            </a:r>
            <a:r>
              <a:rPr lang="cs-CZ" dirty="0" err="1" smtClean="0"/>
              <a:t>mos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585" y="900311"/>
            <a:ext cx="5848183" cy="6120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0027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450157" y="324247"/>
            <a:ext cx="9361040" cy="576064"/>
          </a:xfrm>
        </p:spPr>
        <p:txBody>
          <a:bodyPr/>
          <a:lstStyle/>
          <a:p>
            <a:pPr algn="ctr">
              <a:defRPr/>
            </a:pPr>
            <a:r>
              <a:rPr lang="cs-CZ" dirty="0" smtClean="0"/>
              <a:t>data za kraje a okresy (krok)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476" y="900311"/>
            <a:ext cx="5912402" cy="6120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0989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450157" y="180231"/>
            <a:ext cx="9361040" cy="576064"/>
          </a:xfrm>
        </p:spPr>
        <p:txBody>
          <a:bodyPr/>
          <a:lstStyle/>
          <a:p>
            <a:pPr algn="ctr">
              <a:defRPr/>
            </a:pPr>
            <a:r>
              <a:rPr lang="cs-CZ" dirty="0" smtClean="0"/>
              <a:t>volby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220" y="710453"/>
            <a:ext cx="8640000" cy="616652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4190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666180" y="180231"/>
            <a:ext cx="7882831" cy="576064"/>
          </a:xfrm>
        </p:spPr>
        <p:txBody>
          <a:bodyPr/>
          <a:lstStyle/>
          <a:p>
            <a:pPr algn="ctr">
              <a:defRPr/>
            </a:pPr>
            <a:r>
              <a:rPr lang="cs-CZ" dirty="0" smtClean="0"/>
              <a:t>webové portály ČSÚ</a:t>
            </a:r>
            <a:endParaRPr lang="cs-CZ" dirty="0"/>
          </a:p>
        </p:txBody>
      </p:sp>
      <p:sp>
        <p:nvSpPr>
          <p:cNvPr id="4" name="Zástupný symbol pro text 1"/>
          <p:cNvSpPr txBox="1">
            <a:spLocks/>
          </p:cNvSpPr>
          <p:nvPr/>
        </p:nvSpPr>
        <p:spPr bwMode="auto">
          <a:xfrm>
            <a:off x="162124" y="756295"/>
            <a:ext cx="10531276" cy="626469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288000" algn="l" defTabSz="1042988" rtl="0" eaLnBrk="0" fontAlgn="base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 sz="2800" kern="1200">
                <a:solidFill>
                  <a:srgbClr val="006AA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20000" indent="-288000" algn="l" defTabSz="1042988" rtl="0" eaLnBrk="0" fontAlgn="base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 sz="2400" kern="1200">
                <a:solidFill>
                  <a:srgbClr val="006AA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52000" indent="-288000" algn="l" defTabSz="1042988" rtl="0" eaLnBrk="0" fontAlgn="base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 sz="2000" kern="1200">
                <a:solidFill>
                  <a:srgbClr val="006AA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825233" indent="-288000" algn="l" defTabSz="1042988" rtl="0" eaLnBrk="0" fontAlgn="base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 sz="23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346728" indent="-288000" algn="l" defTabSz="1042988" rtl="0" eaLnBrk="0" fontAlgn="base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 sz="23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868222" indent="-260748" algn="l" defTabSz="10429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718" indent="-260748" algn="l" defTabSz="10429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213" indent="-260748" algn="l" defTabSz="10429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708" indent="-260748" algn="l" defTabSz="10429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indent="-363538">
              <a:lnSpc>
                <a:spcPct val="100000"/>
              </a:lnSpc>
              <a:spcAft>
                <a:spcPts val="0"/>
              </a:spcAft>
              <a:buFont typeface="Arial" charset="0"/>
              <a:buChar char="■"/>
              <a:defRPr/>
            </a:pPr>
            <a:r>
              <a:rPr lang="cs-CZ" b="1" dirty="0" smtClean="0">
                <a:latin typeface="Arial" charset="0"/>
                <a:cs typeface="Arial" charset="0"/>
              </a:rPr>
              <a:t>Hlavní portál ČSÚ – </a:t>
            </a:r>
            <a:r>
              <a:rPr lang="cs-CZ" b="1" dirty="0" smtClean="0">
                <a:latin typeface="Arial" charset="0"/>
                <a:cs typeface="Arial" charset="0"/>
                <a:hlinkClick r:id="rId3"/>
              </a:rPr>
              <a:t>https://csu.gov.cz</a:t>
            </a:r>
            <a:endParaRPr lang="cs-CZ" b="1" dirty="0" smtClean="0">
              <a:latin typeface="Arial" charset="0"/>
              <a:cs typeface="Arial" charset="0"/>
            </a:endParaRPr>
          </a:p>
          <a:p>
            <a:pPr marL="1083538" lvl="1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■"/>
              <a:defRPr/>
            </a:pPr>
            <a:r>
              <a:rPr lang="cs-CZ" b="1" dirty="0" smtClean="0">
                <a:latin typeface="Arial" charset="0"/>
                <a:cs typeface="Arial" charset="0"/>
              </a:rPr>
              <a:t>Katalog produktů</a:t>
            </a:r>
            <a:r>
              <a:rPr lang="cs-CZ" dirty="0" smtClean="0">
                <a:latin typeface="Arial" charset="0"/>
                <a:cs typeface="Arial" charset="0"/>
              </a:rPr>
              <a:t> – termínovaný seznam všech typů výstupů</a:t>
            </a:r>
            <a:endParaRPr lang="cs-CZ" b="1" dirty="0" smtClean="0">
              <a:latin typeface="Arial" charset="0"/>
              <a:cs typeface="Arial" charset="0"/>
            </a:endParaRPr>
          </a:p>
          <a:p>
            <a:pPr marL="1083538" lvl="1" indent="-363538">
              <a:lnSpc>
                <a:spcPct val="100000"/>
              </a:lnSpc>
              <a:spcAft>
                <a:spcPts val="600"/>
              </a:spcAft>
              <a:buFont typeface="Arial" charset="0"/>
              <a:buChar char="■"/>
              <a:defRPr/>
            </a:pPr>
            <a:r>
              <a:rPr lang="cs-CZ" b="1" dirty="0" smtClean="0">
                <a:latin typeface="Arial" charset="0"/>
                <a:cs typeface="Arial" charset="0"/>
              </a:rPr>
              <a:t>Statistiky</a:t>
            </a:r>
            <a:r>
              <a:rPr lang="cs-CZ" dirty="0" smtClean="0">
                <a:latin typeface="Arial" charset="0"/>
                <a:cs typeface="Arial" charset="0"/>
              </a:rPr>
              <a:t> – tematické okruhy s různými formami výstupů</a:t>
            </a:r>
            <a:endParaRPr lang="cs-CZ" b="1" dirty="0" smtClean="0">
              <a:latin typeface="Arial" charset="0"/>
              <a:cs typeface="Arial" charset="0"/>
            </a:endParaRPr>
          </a:p>
          <a:p>
            <a:pPr marL="1083538" lvl="1" indent="-363538">
              <a:lnSpc>
                <a:spcPct val="100000"/>
              </a:lnSpc>
              <a:spcAft>
                <a:spcPts val="600"/>
              </a:spcAft>
              <a:buFont typeface="Arial" charset="0"/>
              <a:buChar char="■"/>
              <a:defRPr/>
            </a:pPr>
            <a:r>
              <a:rPr lang="cs-CZ" b="1" dirty="0" smtClean="0">
                <a:latin typeface="Arial" charset="0"/>
                <a:cs typeface="Arial" charset="0"/>
              </a:rPr>
              <a:t>Databáze a aplikace</a:t>
            </a:r>
            <a:r>
              <a:rPr lang="cs-CZ" dirty="0" smtClean="0">
                <a:latin typeface="Arial" charset="0"/>
                <a:cs typeface="Arial" charset="0"/>
              </a:rPr>
              <a:t> – obecné i tematicky zaměřené databáze</a:t>
            </a:r>
            <a:endParaRPr lang="cs-CZ" b="1" dirty="0" smtClean="0">
              <a:latin typeface="Arial" charset="0"/>
              <a:cs typeface="Arial" charset="0"/>
            </a:endParaRPr>
          </a:p>
          <a:p>
            <a:pPr marL="363538" indent="-36353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■"/>
              <a:defRPr/>
            </a:pPr>
            <a:r>
              <a:rPr lang="cs-CZ" b="1" dirty="0" smtClean="0">
                <a:latin typeface="Arial" charset="0"/>
                <a:cs typeface="Arial" charset="0"/>
              </a:rPr>
              <a:t>Sčítání </a:t>
            </a:r>
            <a:r>
              <a:rPr lang="cs-CZ" b="1" dirty="0">
                <a:latin typeface="Arial" charset="0"/>
                <a:cs typeface="Arial" charset="0"/>
              </a:rPr>
              <a:t>– </a:t>
            </a:r>
            <a:r>
              <a:rPr lang="cs-CZ" b="1" dirty="0">
                <a:latin typeface="Arial" charset="0"/>
                <a:cs typeface="Arial" charset="0"/>
                <a:hlinkClick r:id="rId4"/>
              </a:rPr>
              <a:t>https://scitani.gov.cz</a:t>
            </a:r>
            <a:r>
              <a:rPr lang="cs-CZ" b="1" dirty="0" smtClean="0">
                <a:latin typeface="Arial" charset="0"/>
                <a:cs typeface="Arial" charset="0"/>
                <a:hlinkClick r:id="rId4"/>
              </a:rPr>
              <a:t>/</a:t>
            </a:r>
            <a:endParaRPr lang="cs-CZ" b="1" dirty="0" smtClean="0">
              <a:latin typeface="Arial" charset="0"/>
              <a:cs typeface="Arial" charset="0"/>
            </a:endParaRPr>
          </a:p>
          <a:p>
            <a:pPr marL="1083538" lvl="1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■"/>
              <a:defRPr/>
            </a:pPr>
            <a:r>
              <a:rPr lang="cs-CZ" dirty="0" smtClean="0">
                <a:latin typeface="Arial" charset="0"/>
                <a:cs typeface="Arial" charset="0"/>
              </a:rPr>
              <a:t>Projektové informace</a:t>
            </a:r>
          </a:p>
          <a:p>
            <a:pPr marL="1083538" lvl="1" indent="-363538">
              <a:lnSpc>
                <a:spcPct val="100000"/>
              </a:lnSpc>
              <a:spcAft>
                <a:spcPts val="600"/>
              </a:spcAft>
              <a:buFont typeface="Arial" charset="0"/>
              <a:buChar char="■"/>
              <a:defRPr/>
            </a:pPr>
            <a:r>
              <a:rPr lang="cs-CZ" dirty="0" smtClean="0">
                <a:latin typeface="Arial" charset="0"/>
                <a:cs typeface="Arial" charset="0"/>
              </a:rPr>
              <a:t>Výsledky podle témat</a:t>
            </a:r>
          </a:p>
          <a:p>
            <a:pPr marL="1083538" lvl="1" indent="-363538">
              <a:lnSpc>
                <a:spcPct val="100000"/>
              </a:lnSpc>
              <a:spcAft>
                <a:spcPts val="600"/>
              </a:spcAft>
              <a:buFont typeface="Arial" charset="0"/>
              <a:buChar char="■"/>
              <a:defRPr/>
            </a:pPr>
            <a:r>
              <a:rPr lang="cs-CZ" dirty="0">
                <a:latin typeface="Arial" charset="0"/>
                <a:cs typeface="Arial" charset="0"/>
              </a:rPr>
              <a:t>O</a:t>
            </a:r>
            <a:r>
              <a:rPr lang="cs-CZ" dirty="0" smtClean="0">
                <a:latin typeface="Arial" charset="0"/>
                <a:cs typeface="Arial" charset="0"/>
              </a:rPr>
              <a:t>tevřená data</a:t>
            </a:r>
          </a:p>
          <a:p>
            <a:pPr marL="1083538" lvl="1" indent="-363538">
              <a:lnSpc>
                <a:spcPct val="100000"/>
              </a:lnSpc>
              <a:spcAft>
                <a:spcPts val="600"/>
              </a:spcAft>
              <a:buFont typeface="Arial" charset="0"/>
              <a:buChar char="■"/>
              <a:defRPr/>
            </a:pPr>
            <a:r>
              <a:rPr lang="cs-CZ" dirty="0" smtClean="0">
                <a:latin typeface="Arial" charset="0"/>
                <a:cs typeface="Arial" charset="0"/>
              </a:rPr>
              <a:t>Odkazy na databázi, </a:t>
            </a:r>
            <a:r>
              <a:rPr lang="cs-CZ" dirty="0" err="1" smtClean="0">
                <a:latin typeface="Arial" charset="0"/>
                <a:cs typeface="Arial" charset="0"/>
              </a:rPr>
              <a:t>geoportál</a:t>
            </a:r>
            <a:r>
              <a:rPr lang="cs-CZ" dirty="0" smtClean="0">
                <a:latin typeface="Arial" charset="0"/>
                <a:cs typeface="Arial" charset="0"/>
              </a:rPr>
              <a:t>, evropský Census Hub</a:t>
            </a:r>
          </a:p>
          <a:p>
            <a:pPr marL="363538" indent="-36353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■"/>
              <a:defRPr/>
            </a:pPr>
            <a:r>
              <a:rPr lang="cs-CZ" b="1" dirty="0" smtClean="0">
                <a:latin typeface="Arial" charset="0"/>
                <a:cs typeface="Arial" charset="0"/>
              </a:rPr>
              <a:t>Volby </a:t>
            </a:r>
            <a:r>
              <a:rPr lang="cs-CZ" b="1" dirty="0">
                <a:latin typeface="Arial" charset="0"/>
                <a:cs typeface="Arial" charset="0"/>
              </a:rPr>
              <a:t>– </a:t>
            </a:r>
            <a:r>
              <a:rPr lang="cs-CZ" b="1" dirty="0">
                <a:latin typeface="Arial" charset="0"/>
                <a:cs typeface="Arial" charset="0"/>
                <a:hlinkClick r:id="rId3"/>
              </a:rPr>
              <a:t>https</a:t>
            </a:r>
            <a:r>
              <a:rPr lang="cs-CZ" b="1" dirty="0" smtClean="0">
                <a:latin typeface="Arial" charset="0"/>
                <a:cs typeface="Arial" charset="0"/>
                <a:hlinkClick r:id="rId3"/>
              </a:rPr>
              <a:t>://www.volby.cz</a:t>
            </a:r>
            <a:endParaRPr lang="cs-CZ" b="1" dirty="0">
              <a:latin typeface="Arial" charset="0"/>
              <a:cs typeface="Arial" charset="0"/>
            </a:endParaRPr>
          </a:p>
          <a:p>
            <a:pPr marL="1083538" lvl="1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■"/>
              <a:defRPr/>
            </a:pPr>
            <a:r>
              <a:rPr lang="cs-CZ" dirty="0" smtClean="0">
                <a:latin typeface="Arial" charset="0"/>
                <a:cs typeface="Arial" charset="0"/>
              </a:rPr>
              <a:t>Samostatné sekce pro jednotlivé ročníky a druhy voleb</a:t>
            </a:r>
          </a:p>
          <a:p>
            <a:pPr marL="1083538" lvl="1" indent="-363538">
              <a:lnSpc>
                <a:spcPct val="100000"/>
              </a:lnSpc>
              <a:spcAft>
                <a:spcPts val="600"/>
              </a:spcAft>
              <a:buFont typeface="Arial" charset="0"/>
              <a:buChar char="■"/>
              <a:defRPr/>
            </a:pPr>
            <a:r>
              <a:rPr lang="cs-CZ" dirty="0" smtClean="0">
                <a:latin typeface="Arial" charset="0"/>
                <a:cs typeface="Arial" charset="0"/>
              </a:rPr>
              <a:t>Otevřená data</a:t>
            </a:r>
          </a:p>
          <a:p>
            <a:pPr marL="1083538" lvl="1" indent="-363538">
              <a:lnSpc>
                <a:spcPct val="100000"/>
              </a:lnSpc>
              <a:spcAft>
                <a:spcPts val="600"/>
              </a:spcAft>
              <a:buFont typeface="Arial" charset="0"/>
              <a:buChar char="■"/>
              <a:defRPr/>
            </a:pPr>
            <a:r>
              <a:rPr lang="cs-CZ" dirty="0" smtClean="0">
                <a:latin typeface="Arial" charset="0"/>
                <a:cs typeface="Arial" charset="0"/>
              </a:rPr>
              <a:t>Analytické výstupy (interaktivní vizualizace dat)</a:t>
            </a:r>
            <a:endParaRPr lang="cs-CZ" dirty="0">
              <a:latin typeface="Arial" charset="0"/>
              <a:cs typeface="Arial" charset="0"/>
            </a:endParaRPr>
          </a:p>
          <a:p>
            <a:pPr marL="363538" indent="-363538">
              <a:lnSpc>
                <a:spcPct val="100000"/>
              </a:lnSpc>
              <a:spcAft>
                <a:spcPts val="0"/>
              </a:spcAft>
              <a:buFont typeface="Arial" charset="0"/>
              <a:buChar char="■"/>
              <a:defRPr/>
            </a:pPr>
            <a:endParaRPr lang="cs-CZ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44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450157" y="180231"/>
            <a:ext cx="9361040" cy="576064"/>
          </a:xfrm>
        </p:spPr>
        <p:txBody>
          <a:bodyPr/>
          <a:lstStyle/>
          <a:p>
            <a:pPr algn="ctr">
              <a:defRPr/>
            </a:pPr>
            <a:r>
              <a:rPr lang="cs-CZ" dirty="0" smtClean="0"/>
              <a:t>hranice volebních okrsků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268" y="789873"/>
            <a:ext cx="8950977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3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1260000" y="287952"/>
            <a:ext cx="8172000" cy="612359"/>
          </a:xfrm>
        </p:spPr>
        <p:txBody>
          <a:bodyPr/>
          <a:lstStyle/>
          <a:p>
            <a:pPr algn="ctr"/>
            <a:r>
              <a:rPr lang="cs-CZ" dirty="0" smtClean="0"/>
              <a:t>mobilní aplikace ČSÚ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1" y="1382656"/>
            <a:ext cx="10668389" cy="452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1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646" y="1476375"/>
            <a:ext cx="6743700" cy="31623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796" y="5004767"/>
            <a:ext cx="2152950" cy="69542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380" y="5004767"/>
            <a:ext cx="2124371" cy="657317"/>
          </a:xfrm>
          <a:prstGeom prst="rect">
            <a:avLst/>
          </a:prstGeom>
        </p:spPr>
      </p:pic>
      <p:sp>
        <p:nvSpPr>
          <p:cNvPr id="7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1260000" y="287952"/>
            <a:ext cx="8172000" cy="612359"/>
          </a:xfrm>
        </p:spPr>
        <p:txBody>
          <a:bodyPr/>
          <a:lstStyle/>
          <a:p>
            <a:pPr algn="ctr"/>
            <a:r>
              <a:rPr lang="cs-CZ" dirty="0" smtClean="0"/>
              <a:t>mobilní aplikace ČSÚ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022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40" y="1044327"/>
            <a:ext cx="10200000" cy="5760000"/>
          </a:xfrm>
          <a:prstGeom prst="rect">
            <a:avLst/>
          </a:prstGeom>
        </p:spPr>
      </p:pic>
      <p:sp>
        <p:nvSpPr>
          <p:cNvPr id="5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666180" y="180231"/>
            <a:ext cx="7882831" cy="576064"/>
          </a:xfrm>
        </p:spPr>
        <p:txBody>
          <a:bodyPr/>
          <a:lstStyle/>
          <a:p>
            <a:pPr algn="ctr">
              <a:defRPr/>
            </a:pPr>
            <a:r>
              <a:rPr lang="cs-CZ" dirty="0" smtClean="0"/>
              <a:t>hlavní portál ČSÚ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003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666180" y="180231"/>
            <a:ext cx="7882831" cy="576064"/>
          </a:xfrm>
        </p:spPr>
        <p:txBody>
          <a:bodyPr/>
          <a:lstStyle/>
          <a:p>
            <a:pPr algn="ctr">
              <a:defRPr/>
            </a:pPr>
            <a:r>
              <a:rPr lang="cs-CZ" dirty="0" smtClean="0"/>
              <a:t>portál sčítání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63" y="1040255"/>
            <a:ext cx="1020000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7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666180" y="180231"/>
            <a:ext cx="7882831" cy="576064"/>
          </a:xfrm>
        </p:spPr>
        <p:txBody>
          <a:bodyPr/>
          <a:lstStyle/>
          <a:p>
            <a:pPr algn="ctr">
              <a:defRPr/>
            </a:pPr>
            <a:r>
              <a:rPr lang="cs-CZ" dirty="0" smtClean="0"/>
              <a:t>portál volby.cz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57" y="1040255"/>
            <a:ext cx="1020000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8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666180" y="180231"/>
            <a:ext cx="8856984" cy="576064"/>
          </a:xfrm>
        </p:spPr>
        <p:txBody>
          <a:bodyPr/>
          <a:lstStyle/>
          <a:p>
            <a:pPr algn="ctr">
              <a:defRPr/>
            </a:pPr>
            <a:r>
              <a:rPr lang="cs-CZ" dirty="0" smtClean="0"/>
              <a:t>APLIKACE pro statistická data</a:t>
            </a:r>
            <a:endParaRPr lang="cs-CZ" dirty="0"/>
          </a:p>
        </p:txBody>
      </p:sp>
      <p:sp>
        <p:nvSpPr>
          <p:cNvPr id="4" name="Zástupný symbol pro text 1"/>
          <p:cNvSpPr txBox="1">
            <a:spLocks/>
          </p:cNvSpPr>
          <p:nvPr/>
        </p:nvSpPr>
        <p:spPr bwMode="auto">
          <a:xfrm>
            <a:off x="162124" y="756295"/>
            <a:ext cx="10531276" cy="626469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288000" algn="l" defTabSz="1042988" rtl="0" eaLnBrk="0" fontAlgn="base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 sz="2800" kern="1200">
                <a:solidFill>
                  <a:srgbClr val="006AA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20000" indent="-288000" algn="l" defTabSz="1042988" rtl="0" eaLnBrk="0" fontAlgn="base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 sz="2400" kern="1200">
                <a:solidFill>
                  <a:srgbClr val="006AA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52000" indent="-288000" algn="l" defTabSz="1042988" rtl="0" eaLnBrk="0" fontAlgn="base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 sz="2000" kern="1200">
                <a:solidFill>
                  <a:srgbClr val="006AA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825233" indent="-288000" algn="l" defTabSz="1042988" rtl="0" eaLnBrk="0" fontAlgn="base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 sz="23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346728" indent="-288000" algn="l" defTabSz="1042988" rtl="0" eaLnBrk="0" fontAlgn="base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 sz="23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868222" indent="-260748" algn="l" defTabSz="10429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718" indent="-260748" algn="l" defTabSz="10429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213" indent="-260748" algn="l" defTabSz="10429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708" indent="-260748" algn="l" defTabSz="10429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indent="-363538">
              <a:lnSpc>
                <a:spcPct val="100000"/>
              </a:lnSpc>
              <a:spcAft>
                <a:spcPts val="0"/>
              </a:spcAft>
              <a:buFont typeface="Arial" charset="0"/>
              <a:buChar char="■"/>
              <a:defRPr/>
            </a:pPr>
            <a:r>
              <a:rPr lang="cs-CZ" b="1" dirty="0" smtClean="0">
                <a:latin typeface="Arial" charset="0"/>
                <a:cs typeface="Arial" charset="0"/>
              </a:rPr>
              <a:t>Veřejná databáze – </a:t>
            </a:r>
            <a:r>
              <a:rPr lang="cs-CZ" dirty="0" smtClean="0">
                <a:latin typeface="Arial" charset="0"/>
                <a:cs typeface="Arial" charset="0"/>
                <a:hlinkClick r:id="rId3"/>
              </a:rPr>
              <a:t>https://vdb.czso.cz</a:t>
            </a:r>
            <a:endParaRPr lang="cs-CZ" dirty="0" smtClean="0">
              <a:latin typeface="Arial" charset="0"/>
              <a:cs typeface="Arial" charset="0"/>
            </a:endParaRPr>
          </a:p>
          <a:p>
            <a:pPr marL="1083538" lvl="1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■"/>
              <a:defRPr/>
            </a:pPr>
            <a:r>
              <a:rPr lang="cs-CZ" dirty="0" smtClean="0">
                <a:latin typeface="Arial" charset="0"/>
                <a:cs typeface="Arial" charset="0"/>
              </a:rPr>
              <a:t>Prezentační databáze – statistická data ze všech okruhů</a:t>
            </a:r>
          </a:p>
          <a:p>
            <a:pPr marL="1083538" lvl="1" indent="-363538">
              <a:lnSpc>
                <a:spcPct val="100000"/>
              </a:lnSpc>
              <a:spcAft>
                <a:spcPts val="600"/>
              </a:spcAft>
              <a:buFont typeface="Arial" charset="0"/>
              <a:buChar char="■"/>
              <a:defRPr/>
            </a:pPr>
            <a:r>
              <a:rPr lang="cs-CZ" dirty="0" smtClean="0">
                <a:latin typeface="Arial" charset="0"/>
                <a:cs typeface="Arial" charset="0"/>
              </a:rPr>
              <a:t>Provoz bude ukončen (nejspíš koncem roku 2025)</a:t>
            </a:r>
            <a:endParaRPr lang="cs-CZ" b="1" dirty="0" smtClean="0">
              <a:latin typeface="Arial" charset="0"/>
              <a:cs typeface="Arial" charset="0"/>
            </a:endParaRPr>
          </a:p>
          <a:p>
            <a:pPr marL="363538" indent="-36353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■"/>
              <a:defRPr/>
            </a:pPr>
            <a:r>
              <a:rPr lang="cs-CZ" b="1" dirty="0" smtClean="0">
                <a:latin typeface="Arial" charset="0"/>
                <a:cs typeface="Arial" charset="0"/>
              </a:rPr>
              <a:t>DataStat </a:t>
            </a:r>
            <a:r>
              <a:rPr lang="cs-CZ" b="1" dirty="0">
                <a:latin typeface="Arial" charset="0"/>
                <a:cs typeface="Arial" charset="0"/>
              </a:rPr>
              <a:t>– </a:t>
            </a:r>
            <a:r>
              <a:rPr lang="cs-CZ" dirty="0">
                <a:latin typeface="Arial" charset="0"/>
                <a:cs typeface="Arial" charset="0"/>
                <a:hlinkClick r:id="rId4"/>
              </a:rPr>
              <a:t>https</a:t>
            </a:r>
            <a:r>
              <a:rPr lang="cs-CZ" dirty="0" smtClean="0">
                <a:latin typeface="Arial" charset="0"/>
                <a:cs typeface="Arial" charset="0"/>
                <a:hlinkClick r:id="rId4"/>
              </a:rPr>
              <a:t>://data.csu.gov.cz/</a:t>
            </a:r>
            <a:endParaRPr lang="cs-CZ" dirty="0" smtClean="0">
              <a:latin typeface="Arial" charset="0"/>
              <a:cs typeface="Arial" charset="0"/>
            </a:endParaRPr>
          </a:p>
          <a:p>
            <a:pPr marL="1083538" lvl="1" indent="-36353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■"/>
              <a:defRPr/>
            </a:pPr>
            <a:r>
              <a:rPr lang="cs-CZ" dirty="0" smtClean="0">
                <a:latin typeface="Arial" charset="0"/>
                <a:cs typeface="Arial" charset="0"/>
              </a:rPr>
              <a:t>Nová prezentační databáze – prozatím v ověřovacím provozu</a:t>
            </a:r>
          </a:p>
          <a:p>
            <a:pPr marL="1083538" lvl="1" indent="-36353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■"/>
              <a:defRPr/>
            </a:pPr>
            <a:r>
              <a:rPr lang="cs-CZ" dirty="0" smtClean="0">
                <a:latin typeface="Arial" charset="0"/>
                <a:cs typeface="Arial" charset="0"/>
              </a:rPr>
              <a:t>Data ve formě vícedimenzionálních kostek</a:t>
            </a:r>
          </a:p>
          <a:p>
            <a:pPr marL="1083538" lvl="1" indent="-36353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■"/>
              <a:defRPr/>
            </a:pPr>
            <a:r>
              <a:rPr lang="cs-CZ" dirty="0" smtClean="0">
                <a:latin typeface="Arial" charset="0"/>
                <a:cs typeface="Arial" charset="0"/>
              </a:rPr>
              <a:t>Hierarchické dimenze (sbalení / rozbalení položek)</a:t>
            </a:r>
          </a:p>
          <a:p>
            <a:pPr marL="1083538" lvl="1" indent="-36353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■"/>
              <a:defRPr/>
            </a:pPr>
            <a:r>
              <a:rPr lang="cs-CZ" dirty="0" smtClean="0">
                <a:latin typeface="Arial" charset="0"/>
                <a:cs typeface="Arial" charset="0"/>
              </a:rPr>
              <a:t>Možnost sestavení a uložení vlastního výběru</a:t>
            </a:r>
          </a:p>
          <a:p>
            <a:pPr marL="1083538" lvl="1" indent="-36353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■"/>
              <a:defRPr/>
            </a:pPr>
            <a:r>
              <a:rPr lang="cs-CZ" dirty="0" smtClean="0">
                <a:latin typeface="Arial" charset="0"/>
                <a:cs typeface="Arial" charset="0"/>
              </a:rPr>
              <a:t>Několik datových formátů s vlastním nastavením rozsahu</a:t>
            </a:r>
          </a:p>
          <a:p>
            <a:pPr marL="1083538" lvl="1" indent="-36353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■"/>
              <a:defRPr/>
            </a:pPr>
            <a:r>
              <a:rPr lang="cs-CZ" dirty="0" smtClean="0">
                <a:latin typeface="Arial" charset="0"/>
                <a:cs typeface="Arial" charset="0"/>
              </a:rPr>
              <a:t>Upozornění s odkazem </a:t>
            </a:r>
            <a:r>
              <a:rPr lang="cs-CZ" dirty="0">
                <a:latin typeface="Arial" charset="0"/>
                <a:cs typeface="Arial" charset="0"/>
              </a:rPr>
              <a:t>na </a:t>
            </a:r>
            <a:r>
              <a:rPr lang="cs-CZ" dirty="0" smtClean="0">
                <a:latin typeface="Arial" charset="0"/>
                <a:cs typeface="Arial" charset="0"/>
              </a:rPr>
              <a:t>stažení aktualizovaného obsahu</a:t>
            </a:r>
            <a:endParaRPr lang="cs-CZ" dirty="0">
              <a:latin typeface="Arial" charset="0"/>
              <a:cs typeface="Arial" charset="0"/>
            </a:endParaRPr>
          </a:p>
          <a:p>
            <a:pPr marL="1083538" lvl="1" indent="-36353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■"/>
              <a:defRPr/>
            </a:pPr>
            <a:r>
              <a:rPr lang="cs-CZ" dirty="0" smtClean="0">
                <a:latin typeface="Arial" charset="0"/>
                <a:cs typeface="Arial" charset="0"/>
              </a:rPr>
              <a:t>Získávání dat pomocí API</a:t>
            </a:r>
          </a:p>
          <a:p>
            <a:pPr marL="1083538" lvl="1" indent="-36353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■"/>
              <a:defRPr/>
            </a:pPr>
            <a:r>
              <a:rPr lang="cs-CZ" dirty="0" smtClean="0">
                <a:latin typeface="Arial" charset="0"/>
                <a:cs typeface="Arial" charset="0"/>
              </a:rPr>
              <a:t>Open data by default – automatické registrace do NKOD</a:t>
            </a:r>
          </a:p>
          <a:p>
            <a:pPr marL="1083538" lvl="1" indent="-36353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■"/>
              <a:defRPr/>
            </a:pPr>
            <a:r>
              <a:rPr lang="cs-CZ" dirty="0" smtClean="0">
                <a:latin typeface="Arial" charset="0"/>
                <a:cs typeface="Arial" charset="0"/>
              </a:rPr>
              <a:t>Zdroj datových výstupů na webu ČSÚ (NEJ, TOP, tabulky, grafy, …)</a:t>
            </a:r>
          </a:p>
        </p:txBody>
      </p:sp>
    </p:spTree>
    <p:extLst>
      <p:ext uri="{BB962C8B-B14F-4D97-AF65-F5344CB8AC3E}">
        <p14:creationId xmlns:p14="http://schemas.microsoft.com/office/powerpoint/2010/main" val="84650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666180" y="180231"/>
            <a:ext cx="7882831" cy="576064"/>
          </a:xfrm>
        </p:spPr>
        <p:txBody>
          <a:bodyPr/>
          <a:lstStyle/>
          <a:p>
            <a:pPr algn="ctr">
              <a:defRPr/>
            </a:pPr>
            <a:r>
              <a:rPr lang="cs-CZ" dirty="0" smtClean="0"/>
              <a:t>VEŘEJNÁ DATABÁZE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63" y="1040255"/>
            <a:ext cx="1020000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3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 BILA CZ v03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defRPr sz="3600" b="1" cap="all" dirty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6616</TotalTime>
  <Words>823</Words>
  <Application>Microsoft Office PowerPoint</Application>
  <PresentationFormat>Vlastní</PresentationFormat>
  <Paragraphs>156</Paragraphs>
  <Slides>42</Slides>
  <Notes>26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5" baseType="lpstr">
      <vt:lpstr>Arial</vt:lpstr>
      <vt:lpstr>Calibri</vt:lpstr>
      <vt:lpstr>Prezentace BILA CZ v03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ČSÚ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Černý Martin</dc:creator>
  <cp:keywords>Prezentace,modrá,ČSÚ</cp:keywords>
  <cp:lastModifiedBy>Černý Martin</cp:lastModifiedBy>
  <cp:revision>714</cp:revision>
  <dcterms:created xsi:type="dcterms:W3CDTF">2012-03-14T07:37:10Z</dcterms:created>
  <dcterms:modified xsi:type="dcterms:W3CDTF">2025-04-28T15:58:58Z</dcterms:modified>
</cp:coreProperties>
</file>